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7" r:id="rId2"/>
    <p:sldId id="305" r:id="rId3"/>
    <p:sldId id="306" r:id="rId4"/>
    <p:sldId id="312" r:id="rId5"/>
    <p:sldId id="314" r:id="rId6"/>
    <p:sldId id="347" r:id="rId7"/>
    <p:sldId id="286" r:id="rId8"/>
    <p:sldId id="325" r:id="rId9"/>
    <p:sldId id="330" r:id="rId10"/>
    <p:sldId id="332" r:id="rId11"/>
    <p:sldId id="352" r:id="rId12"/>
    <p:sldId id="351" r:id="rId13"/>
    <p:sldId id="350" r:id="rId14"/>
    <p:sldId id="354" r:id="rId15"/>
    <p:sldId id="353" r:id="rId16"/>
    <p:sldId id="334" r:id="rId17"/>
    <p:sldId id="333" r:id="rId18"/>
    <p:sldId id="335" r:id="rId19"/>
    <p:sldId id="355" r:id="rId20"/>
    <p:sldId id="356" r:id="rId21"/>
    <p:sldId id="357" r:id="rId22"/>
    <p:sldId id="358" r:id="rId23"/>
    <p:sldId id="359" r:id="rId24"/>
    <p:sldId id="327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60" r:id="rId37"/>
    <p:sldId id="361" r:id="rId38"/>
    <p:sldId id="364" r:id="rId39"/>
    <p:sldId id="363" r:id="rId40"/>
    <p:sldId id="362" r:id="rId41"/>
    <p:sldId id="281" r:id="rId42"/>
    <p:sldId id="322" r:id="rId43"/>
    <p:sldId id="282" r:id="rId44"/>
    <p:sldId id="34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3950" autoAdjust="0"/>
  </p:normalViewPr>
  <p:slideViewPr>
    <p:cSldViewPr>
      <p:cViewPr>
        <p:scale>
          <a:sx n="70" d="100"/>
          <a:sy n="70" d="100"/>
        </p:scale>
        <p:origin x="-15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B30A202-E828-4872-9B8C-005A71CAEC2F}" type="datetimeFigureOut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DF9CE72-9696-4674-B470-A14914C255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6161D09-097B-469C-8016-71581C3475CA}" type="datetimeFigureOut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92DD8F9-5B49-48CA-93F4-0E90DFAE95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calcul</a:t>
            </a:r>
            <a:r>
              <a:rPr lang="en-US" dirty="0" smtClean="0"/>
              <a:t> du process controlled par composition </a:t>
            </a:r>
            <a:r>
              <a:rPr lang="en-US" dirty="0" err="1" smtClean="0"/>
              <a:t>parallèle</a:t>
            </a:r>
            <a:r>
              <a:rPr lang="en-US" dirty="0" smtClean="0"/>
              <a:t>, </a:t>
            </a:r>
            <a:r>
              <a:rPr lang="en-US" dirty="0" err="1" smtClean="0"/>
              <a:t>produit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suprême</a:t>
            </a:r>
            <a:r>
              <a:rPr lang="en-US" dirty="0" smtClean="0"/>
              <a:t> </a:t>
            </a:r>
            <a:r>
              <a:rPr lang="en-US" dirty="0" err="1" smtClean="0"/>
              <a:t>contrôlable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à la fin –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– un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émonder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l’automate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nous ne </a:t>
            </a:r>
            <a:r>
              <a:rPr lang="en-US" baseline="0" dirty="0" err="1" smtClean="0"/>
              <a:t>faisons</a:t>
            </a:r>
            <a:r>
              <a:rPr lang="en-US" baseline="0" dirty="0" smtClean="0"/>
              <a:t> pas !</a:t>
            </a:r>
          </a:p>
          <a:p>
            <a:endParaRPr lang="en-US" baseline="0" dirty="0" smtClean="0"/>
          </a:p>
          <a:p>
            <a:r>
              <a:rPr lang="en-US" baseline="0" dirty="0" smtClean="0"/>
              <a:t>Et voilà le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procédé</a:t>
            </a:r>
            <a:r>
              <a:rPr lang="en-US" baseline="0" dirty="0" smtClean="0"/>
              <a:t> sous </a:t>
            </a:r>
            <a:r>
              <a:rPr lang="en-US" baseline="0" dirty="0" err="1" smtClean="0"/>
              <a:t>contrôle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H_Deg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voit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états</a:t>
            </a:r>
            <a:r>
              <a:rPr lang="en-US" baseline="0" dirty="0" smtClean="0"/>
              <a:t> non-accessible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model.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D8F9-5B49-48CA-93F4-0E90DFAE95A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5" descr="C:\Travail\Labo\Divers\Logos\logocn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5413"/>
            <a:ext cx="7953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Travail\Labo\Divers\Logos\ecl-36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80175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travail\promotion\PHOTO\logo_insa.tif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75413"/>
            <a:ext cx="596900" cy="36195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38600" y="6551613"/>
            <a:ext cx="4953000" cy="2603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1" descr="C:\Travail\Labo\Divers\Images\Logos\Ampere\JPG\A-complet-RV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9357" b="10321"/>
          <a:stretch>
            <a:fillRect/>
          </a:stretch>
        </p:blipFill>
        <p:spPr bwMode="auto">
          <a:xfrm>
            <a:off x="0" y="0"/>
            <a:ext cx="1066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180975"/>
            <a:ext cx="74564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b="1">
                <a:solidFill>
                  <a:srgbClr val="5F5F5F"/>
                </a:solidFill>
                <a:latin typeface="Arial" charset="0"/>
              </a:rPr>
              <a:t>Ampère</a:t>
            </a:r>
          </a:p>
          <a:p>
            <a:pPr algn="ctr"/>
            <a:r>
              <a:rPr lang="fr-FR" sz="1600" b="1">
                <a:solidFill>
                  <a:srgbClr val="5F5F5F"/>
                </a:solidFill>
                <a:latin typeface="Arial" charset="0"/>
              </a:rPr>
              <a:t>Unité Mixte de Recherche CNRS</a:t>
            </a:r>
          </a:p>
          <a:p>
            <a:pPr algn="ctr"/>
            <a:r>
              <a:rPr lang="fr-FR" sz="1200" b="1">
                <a:solidFill>
                  <a:srgbClr val="5F5F5F"/>
                </a:solidFill>
                <a:latin typeface="Arial" charset="0"/>
              </a:rPr>
              <a:t>Génie Électrique, Électromagnétisme, Automatique, Microbiologie environnementale et Applications</a:t>
            </a:r>
            <a:endParaRPr lang="en-US" sz="1200" b="1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12" name="Picture 14" descr="C:\Travail\Labo\Divers\Images\Logos\Etablissements\logo_simple_uc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5991" r="12923" b="18037"/>
          <a:stretch>
            <a:fillRect/>
          </a:stretch>
        </p:blipFill>
        <p:spPr bwMode="auto">
          <a:xfrm>
            <a:off x="2632075" y="6442075"/>
            <a:ext cx="644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1763" y="4114800"/>
            <a:ext cx="6342062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1600" y="1447800"/>
            <a:ext cx="8890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222500" cy="64008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1600" y="0"/>
            <a:ext cx="6515100" cy="640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0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ligne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ETFA’11, September 5 - 9, 2011, Toulouse,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1600" y="1600200"/>
            <a:ext cx="43688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3688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152400" y="1241425"/>
            <a:ext cx="8828088" cy="130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3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990600" y="4419600"/>
            <a:ext cx="2971800" cy="411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C:\Travail\Labo\Divers\Logos\logocnrs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7953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Travail\Labo\Divers\Logos\ecl-361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8176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travail\promotion\PHOTO\logo_insa.tif"/>
          <p:cNvPicPr>
            <a:picLocks noChangeAspect="1" noChangeArrowheads="1"/>
          </p:cNvPicPr>
          <p:nvPr/>
        </p:nvPicPr>
        <p:blipFill>
          <a:blip r:embed="rId1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0"/>
            <a:ext cx="596900" cy="36195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38600" y="6553200"/>
            <a:ext cx="4953000" cy="2603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FF8C0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C:\Travail\Labo\Divers\Images\Logos\Ampere\JPG\A-complet-RV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9357" b="10321"/>
          <a:stretch>
            <a:fillRect/>
          </a:stretch>
        </p:blipFill>
        <p:spPr bwMode="auto">
          <a:xfrm>
            <a:off x="0" y="0"/>
            <a:ext cx="1066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ETFA’11, September 5 - 9, 2011, Toulouse, France</a:t>
            </a:r>
            <a:endParaRPr lang="en-US" dirty="0"/>
          </a:p>
        </p:txBody>
      </p:sp>
      <p:pic>
        <p:nvPicPr>
          <p:cNvPr id="1036" name="Picture 13" descr="C:\Travail\Labo\Divers\Images\Logos\Etablissements\logo_simple_uc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5991" r="12923" b="18037"/>
          <a:stretch>
            <a:fillRect/>
          </a:stretch>
        </p:blipFill>
        <p:spPr bwMode="auto">
          <a:xfrm>
            <a:off x="2632075" y="6456363"/>
            <a:ext cx="644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9"/>
          <p:cNvSpPr txBox="1">
            <a:spLocks noChangeArrowheads="1"/>
          </p:cNvSpPr>
          <p:nvPr userDrawn="1"/>
        </p:nvSpPr>
        <p:spPr bwMode="auto">
          <a:xfrm>
            <a:off x="8458200" y="65151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3F78B8-6824-454B-B081-15184A8F96E3}" type="slidenum">
              <a:rPr lang="en-GB" sz="1600" b="1">
                <a:solidFill>
                  <a:schemeClr val="bg1"/>
                </a:solidFill>
                <a:latin typeface="Arial" charset="0"/>
              </a:rPr>
              <a:pPr/>
              <a:t>‹N°›</a:t>
            </a:fld>
            <a:endParaRPr lang="fr-FR" sz="16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5F5F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Ä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20.png"/><Relationship Id="rId7" Type="http://schemas.openxmlformats.org/officeDocument/2006/relationships/image" Target="../media/image130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68488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fr-FR" altLang="ja-JP" dirty="0" smtClean="0">
                <a:solidFill>
                  <a:schemeClr val="accent2"/>
                </a:solidFill>
              </a:rPr>
              <a:t>Identification des états équivalents dans l’approche modale</a:t>
            </a:r>
            <a:endParaRPr lang="fr-FR" altLang="ja-JP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Faraut</a:t>
            </a:r>
            <a:r>
              <a:rPr lang="en-US" dirty="0" smtClean="0"/>
              <a:t>, L. </a:t>
            </a:r>
            <a:r>
              <a:rPr lang="en-US" dirty="0" err="1" smtClean="0"/>
              <a:t>Piétrac</a:t>
            </a:r>
            <a:r>
              <a:rPr lang="en-US" dirty="0" smtClean="0"/>
              <a:t>, E. </a:t>
            </a:r>
            <a:r>
              <a:rPr lang="en-US" dirty="0" err="1" smtClean="0"/>
              <a:t>Niel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Speaker : Gregory </a:t>
            </a:r>
            <a:r>
              <a:rPr lang="en-US" dirty="0" err="1" smtClean="0"/>
              <a:t>Faraut</a:t>
            </a:r>
            <a:endParaRPr lang="en-US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0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92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77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2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p>
                      </m:sSup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blipFill rotWithShape="1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p>
                      </m:sSup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blipFill rotWithShape="1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987041" y="3976789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17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p>
                      </m:sSup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blipFill rotWithShape="1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987041" y="3976789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22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151706" y="4191000"/>
            <a:ext cx="4725094" cy="8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Tahoma" pitchFamily="34" charset="0"/>
                <a:cs typeface="Tahoma" pitchFamily="34" charset="0"/>
              </a:rPr>
              <a:t>Inconsistance : </a:t>
            </a:r>
            <a:br>
              <a:rPr lang="fr-FR" sz="1400" dirty="0" smtClean="0"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latin typeface="Tahoma" pitchFamily="34" charset="0"/>
                <a:cs typeface="Tahoma" pitchFamily="34" charset="0"/>
              </a:rPr>
              <a:t>besoin d’être vérifiée par le concepteur,</a:t>
            </a:r>
          </a:p>
          <a:p>
            <a:endParaRPr lang="fr-FR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latin typeface="Tahoma" pitchFamily="34" charset="0"/>
                <a:cs typeface="Tahoma" pitchFamily="34" charset="0"/>
              </a:rPr>
              <a:t>Incompatibilité : </a:t>
            </a:r>
            <a:r>
              <a:rPr lang="fr-FR" sz="1400" dirty="0">
                <a:latin typeface="Tahoma" pitchFamily="34" charset="0"/>
                <a:cs typeface="Tahoma" pitchFamily="34" charset="0"/>
              </a:rPr>
              <a:t/>
            </a:r>
            <a:br>
              <a:rPr lang="fr-FR" sz="1400" dirty="0"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latin typeface="Tahoma" pitchFamily="34" charset="0"/>
                <a:cs typeface="Tahoma" pitchFamily="34" charset="0"/>
              </a:rPr>
              <a:t>les trajectoires ont été supprimées par les spécifications.</a:t>
            </a:r>
          </a:p>
        </p:txBody>
      </p:sp>
    </p:spTree>
    <p:extLst>
      <p:ext uri="{BB962C8B-B14F-4D97-AF65-F5344CB8AC3E}">
        <p14:creationId xmlns:p14="http://schemas.microsoft.com/office/powerpoint/2010/main" val="24148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p>
                      </m:sSup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blipFill rotWithShape="1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987041" y="3976789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22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151706" y="4191000"/>
            <a:ext cx="4725094" cy="8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Tahoma" pitchFamily="34" charset="0"/>
                <a:cs typeface="Tahoma" pitchFamily="34" charset="0"/>
              </a:rPr>
              <a:t>Inconsistance : </a:t>
            </a:r>
            <a:br>
              <a:rPr lang="fr-FR" sz="1400" dirty="0" smtClean="0"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latin typeface="Tahoma" pitchFamily="34" charset="0"/>
                <a:cs typeface="Tahoma" pitchFamily="34" charset="0"/>
              </a:rPr>
              <a:t>besoin d’être vérifiée par le concepteur,</a:t>
            </a:r>
          </a:p>
          <a:p>
            <a:endParaRPr lang="fr-FR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 : </a:t>
            </a:r>
            <a: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les trajectoires ont été supprimées par les spécifications.</a:t>
            </a:r>
          </a:p>
        </p:txBody>
      </p:sp>
    </p:spTree>
    <p:extLst>
      <p:ext uri="{BB962C8B-B14F-4D97-AF65-F5344CB8AC3E}">
        <p14:creationId xmlns:p14="http://schemas.microsoft.com/office/powerpoint/2010/main" val="3866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>
                <a:spLocks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Projection </a:t>
                </a:r>
                <a:r>
                  <a:rPr kumimoji="1" lang="en-US" sz="1600" dirty="0" err="1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sur</a:t>
                </a:r>
                <a:r>
                  <a:rPr kumimoji="1" lang="en-US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  <m:r>
                          <a:rPr kumimoji="1" lang="en-US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fr-FR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sz="160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Σ</m:t>
                        </m:r>
                      </m:e>
                      <m:sup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𝑁</m:t>
                        </m:r>
                      </m:sup>
                    </m:sSup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sz="1600" b="0" i="1" smtClean="0">
                                    <a:solidFill>
                                      <a:srgbClr val="580A39"/>
                                    </a:solidFill>
                                    <a:latin typeface="Cambria Math"/>
                                    <a:ea typeface="Cambria Math"/>
                                    <a:cs typeface="Tahom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,</m:t>
                            </m:r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sz="16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kumimoji="1" lang="fr-FR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b="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285750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:r>
                  <a:rPr kumimoji="1" lang="en-US" sz="1600" dirty="0" smtClean="0">
                    <a:solidFill>
                      <a:srgbClr val="580A39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s</m:t>
                        </m:r>
                      </m:e>
                      <m:sub>
                        <m:r>
                          <a:rPr kumimoji="1" lang="en-US" sz="1600" b="0" i="0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             </m:t>
                    </m:r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⟶</m:t>
                    </m:r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    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86" y="1066800"/>
                <a:ext cx="4904453" cy="3352800"/>
              </a:xfrm>
              <a:prstGeom prst="rect">
                <a:avLst/>
              </a:prstGeom>
              <a:blipFill rotWithShape="1">
                <a:blip r:embed="rId2"/>
                <a:stretch>
                  <a:fillRect l="-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60" cy="54962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068959" y="3270313"/>
            <a:ext cx="1287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41072" y="2527407"/>
            <a:ext cx="1656184" cy="74290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13288" y="1792950"/>
            <a:ext cx="108552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0400" y="24416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977" y="838200"/>
                <a:ext cx="6910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N</m:t>
                          </m:r>
                        </m:sup>
                      </m:sSup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665229"/>
                <a:ext cx="874470" cy="311560"/>
              </a:xfrm>
              <a:prstGeom prst="rect">
                <a:avLst/>
              </a:prstGeom>
              <a:blipFill rotWithShape="1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987041" y="3976789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712467" y="2209800"/>
            <a:ext cx="1450851" cy="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Inconsistance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9032"/>
            <a:ext cx="4211959" cy="5496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69032"/>
            <a:ext cx="4211958" cy="54962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76775"/>
            <a:ext cx="4211959" cy="5488469"/>
          </a:xfrm>
          <a:prstGeom prst="rect">
            <a:avLst/>
          </a:prstGeom>
        </p:spPr>
      </p:pic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216472" y="5683708"/>
            <a:ext cx="4725094" cy="640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états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sont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inaccessibles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car les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spécifications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ont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supprimées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les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trajectoires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151706" y="4191000"/>
            <a:ext cx="4725094" cy="8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Tahoma" pitchFamily="34" charset="0"/>
                <a:cs typeface="Tahoma" pitchFamily="34" charset="0"/>
              </a:rPr>
              <a:t>Inconsistance : </a:t>
            </a:r>
            <a:br>
              <a:rPr lang="fr-FR" sz="1400" dirty="0" smtClean="0"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latin typeface="Tahoma" pitchFamily="34" charset="0"/>
                <a:cs typeface="Tahoma" pitchFamily="34" charset="0"/>
              </a:rPr>
              <a:t>besoin d’être vérifiée par le concepteur,</a:t>
            </a:r>
          </a:p>
          <a:p>
            <a:endParaRPr lang="fr-FR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Incompatibilité : </a:t>
            </a:r>
            <a: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les trajectoires ont été supprimées par les spécifications.</a:t>
            </a:r>
          </a:p>
        </p:txBody>
      </p:sp>
    </p:spTree>
    <p:extLst>
      <p:ext uri="{BB962C8B-B14F-4D97-AF65-F5344CB8AC3E}">
        <p14:creationId xmlns:p14="http://schemas.microsoft.com/office/powerpoint/2010/main" val="3666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28600" y="13716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Ex : conception par approche centralisée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581400" cy="582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24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Sommaire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Contexte </a:t>
            </a:r>
            <a:r>
              <a:rPr lang="fr-FR" dirty="0" smtClean="0"/>
              <a:t>et</a:t>
            </a:r>
            <a:r>
              <a:rPr lang="fr-FR" dirty="0" smtClean="0"/>
              <a:t> Objectifs</a:t>
            </a:r>
            <a:endParaRPr lang="fr-FR" dirty="0" smtClean="0"/>
          </a:p>
          <a:p>
            <a:pPr lvl="1">
              <a:buFont typeface="Arial" charset="0"/>
              <a:buChar char="•"/>
            </a:pPr>
            <a:r>
              <a:rPr lang="fr-FR" dirty="0" smtClean="0"/>
              <a:t>Exemple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Théorie de Contrôle par Supervision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Approche Modale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Suivi de trajectoire (par les langages)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Proposition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Automate émondé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Notions sur les suites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Suivi de trajectoire (par le nom des états)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Exemple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Conclusion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46" y="571499"/>
            <a:ext cx="392433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28600" y="20574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err="1" smtClean="0"/>
              <a:t>Deux</a:t>
            </a:r>
            <a:r>
              <a:rPr lang="en-US" sz="1800" b="0" dirty="0" smtClean="0"/>
              <a:t> modes 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smtClean="0"/>
              <a:t>Nominal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err="1" smtClean="0"/>
              <a:t>Dégradé</a:t>
            </a:r>
            <a:endParaRPr lang="en-US" sz="16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b="0" dirty="0" smtClean="0"/>
              <a:t>Commutations entre modes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28600" y="13716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Ex : conception par approche centralisée</a:t>
            </a:r>
          </a:p>
        </p:txBody>
      </p:sp>
    </p:spTree>
    <p:extLst>
      <p:ext uri="{BB962C8B-B14F-4D97-AF65-F5344CB8AC3E}">
        <p14:creationId xmlns:p14="http://schemas.microsoft.com/office/powerpoint/2010/main" val="18448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46" y="571499"/>
            <a:ext cx="392433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231046" y="4953000"/>
            <a:ext cx="1693754" cy="914400"/>
          </a:xfrm>
          <a:prstGeom prst="rect">
            <a:avLst/>
          </a:prstGeom>
          <a:noFill/>
          <a:ln w="25400" cap="sq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28600" y="13716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Ex : conception par approche centralisée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28600" y="20574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err="1" smtClean="0"/>
              <a:t>Deux</a:t>
            </a:r>
            <a:r>
              <a:rPr lang="en-US" sz="1800" b="0" dirty="0" smtClean="0"/>
              <a:t> modes 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smtClean="0"/>
              <a:t>Nominal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err="1" smtClean="0"/>
              <a:t>Dégradé</a:t>
            </a:r>
            <a:endParaRPr lang="en-US" sz="16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b="0" dirty="0" smtClean="0"/>
              <a:t>Commutations entre modes</a:t>
            </a:r>
          </a:p>
        </p:txBody>
      </p:sp>
    </p:spTree>
    <p:extLst>
      <p:ext uri="{BB962C8B-B14F-4D97-AF65-F5344CB8AC3E}">
        <p14:creationId xmlns:p14="http://schemas.microsoft.com/office/powerpoint/2010/main" val="18011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46" y="571499"/>
            <a:ext cx="392433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231046" y="4959202"/>
            <a:ext cx="1693754" cy="914400"/>
          </a:xfrm>
          <a:prstGeom prst="rect">
            <a:avLst/>
          </a:prstGeom>
          <a:noFill/>
          <a:ln w="25400" cap="sq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48200" y="5029200"/>
            <a:ext cx="1582846" cy="381000"/>
          </a:xfrm>
          <a:prstGeom prst="straightConnector1">
            <a:avLst/>
          </a:prstGeom>
          <a:ln>
            <a:solidFill>
              <a:srgbClr val="00B050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8" y="3330053"/>
            <a:ext cx="4046842" cy="2156345"/>
          </a:xfrm>
          <a:prstGeom prst="rect">
            <a:avLst/>
          </a:prstGeom>
        </p:spPr>
      </p:pic>
      <p:sp>
        <p:nvSpPr>
          <p:cNvPr id="11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28600" y="13716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Ex : conception par approche centralisée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28600" y="20574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err="1" smtClean="0"/>
              <a:t>Deux</a:t>
            </a:r>
            <a:r>
              <a:rPr lang="en-US" sz="1800" b="0" dirty="0" smtClean="0"/>
              <a:t> modes 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smtClean="0"/>
              <a:t>Nominal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err="1" smtClean="0"/>
              <a:t>Dégradé</a:t>
            </a:r>
            <a:endParaRPr lang="en-US" sz="16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b="0" dirty="0" smtClean="0"/>
              <a:t>Commutations entre modes</a:t>
            </a:r>
          </a:p>
        </p:txBody>
      </p:sp>
    </p:spTree>
    <p:extLst>
      <p:ext uri="{BB962C8B-B14F-4D97-AF65-F5344CB8AC3E}">
        <p14:creationId xmlns:p14="http://schemas.microsoft.com/office/powerpoint/2010/main" val="2798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5099346" y="571499"/>
            <a:ext cx="3924338" cy="5934075"/>
            <a:chOff x="5099346" y="571499"/>
            <a:chExt cx="3924338" cy="59340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346" y="571499"/>
              <a:ext cx="3924338" cy="593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231046" y="4953000"/>
              <a:ext cx="1693754" cy="914400"/>
            </a:xfrm>
            <a:prstGeom prst="rect">
              <a:avLst/>
            </a:prstGeom>
            <a:noFill/>
            <a:ln w="25400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0" name="Connecteur droit avec flèche 9"/>
          <p:cNvCxnSpPr/>
          <p:nvPr/>
        </p:nvCxnSpPr>
        <p:spPr bwMode="auto">
          <a:xfrm flipH="1" flipV="1">
            <a:off x="4648200" y="5029200"/>
            <a:ext cx="1582846" cy="381000"/>
          </a:xfrm>
          <a:prstGeom prst="straightConnector1">
            <a:avLst/>
          </a:prstGeom>
          <a:ln>
            <a:solidFill>
              <a:srgbClr val="00B050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16472" y="5683708"/>
            <a:ext cx="4725094" cy="640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rgbClr val="580A3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Comment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garder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les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états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inaccessibles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le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modèle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accessibles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par un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autre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?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8" y="3330053"/>
            <a:ext cx="4046842" cy="2156345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Contexte et 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28600" y="13716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Ex : conception par approche centralisée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228600" y="20574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err="1" smtClean="0"/>
              <a:t>Deux</a:t>
            </a:r>
            <a:r>
              <a:rPr lang="en-US" sz="1800" b="0" dirty="0" smtClean="0"/>
              <a:t> modes 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smtClean="0"/>
              <a:t>Nominal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0" dirty="0" err="1" smtClean="0"/>
              <a:t>Dégradé</a:t>
            </a:r>
            <a:endParaRPr lang="en-US" sz="16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b="0" dirty="0" smtClean="0"/>
              <a:t>Commutations entre modes</a:t>
            </a:r>
          </a:p>
        </p:txBody>
      </p:sp>
    </p:spTree>
    <p:extLst>
      <p:ext uri="{BB962C8B-B14F-4D97-AF65-F5344CB8AC3E}">
        <p14:creationId xmlns:p14="http://schemas.microsoft.com/office/powerpoint/2010/main" val="41790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01600" y="1371600"/>
            <a:ext cx="393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smtClean="0"/>
              <a:t>Utiliser l’automate émondé dans le calcul du procédé sous contrôle</a:t>
            </a:r>
          </a:p>
          <a:p>
            <a:endParaRPr lang="fr-FR" sz="1800" b="0" smtClean="0"/>
          </a:p>
          <a:p>
            <a:r>
              <a:rPr lang="fr-FR" sz="1800" b="0" smtClean="0"/>
              <a:t>Automate émondé = Accessible et Co-accessible automate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automate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émondé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00383"/>
            <a:ext cx="5105400" cy="50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𝐸𝑚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𝐴𝑐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𝑐𝑜𝐴𝑐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automate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émondé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00383"/>
            <a:ext cx="5105400" cy="50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01600" y="4114800"/>
            <a:ext cx="393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smtClean="0"/>
              <a:t>Plus d’états, mais inaccessibles !</a:t>
            </a:r>
          </a:p>
          <a:p>
            <a:pPr marL="0" indent="0">
              <a:buNone/>
            </a:pPr>
            <a:endParaRPr lang="fr-FR" sz="18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08509" y="4444026"/>
                <a:ext cx="25789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(</m:t>
                      </m:r>
                      <m:r>
                        <a:rPr lang="fr-FR" sz="2000" b="0" i="1" smtClean="0">
                          <a:latin typeface="Cambria Math"/>
                        </a:rPr>
                        <m:t>𝐸𝑚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9" y="4444026"/>
                <a:ext cx="257891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𝐸𝑚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𝐴𝑐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𝑐𝑜𝐴𝑐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01600" y="1371600"/>
            <a:ext cx="393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smtClean="0"/>
              <a:t>Utiliser l’automate émondé dans le calcul du procédé sous contrôle</a:t>
            </a:r>
          </a:p>
          <a:p>
            <a:endParaRPr lang="fr-FR" sz="1800" b="0" smtClean="0"/>
          </a:p>
          <a:p>
            <a:r>
              <a:rPr lang="fr-FR" sz="1800" b="0" smtClean="0"/>
              <a:t>Automate émondé = Accessible et Co-accessible automate</a:t>
            </a:r>
          </a:p>
        </p:txBody>
      </p:sp>
    </p:spTree>
    <p:extLst>
      <p:ext uri="{BB962C8B-B14F-4D97-AF65-F5344CB8AC3E}">
        <p14:creationId xmlns:p14="http://schemas.microsoft.com/office/powerpoint/2010/main" val="1680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00383"/>
            <a:ext cx="5105400" cy="503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01600" y="5181600"/>
            <a:ext cx="39370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fr-FR" sz="2000" b="0" dirty="0" smtClean="0"/>
              <a:t>Comment identifier les états accessibles par un autre mode ?</a:t>
            </a:r>
          </a:p>
          <a:p>
            <a:pPr marL="0" indent="0" algn="ctr">
              <a:buNone/>
            </a:pPr>
            <a:endParaRPr lang="fr-FR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08509" y="4444026"/>
                <a:ext cx="25789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fr-FR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9" y="4444026"/>
                <a:ext cx="257891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𝐸𝑚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𝐴𝑐</m:t>
                      </m:r>
                      <m:r>
                        <a:rPr lang="fr-FR" sz="2000" b="0" i="1" smtClean="0">
                          <a:latin typeface="Cambria Math"/>
                        </a:rPr>
                        <m:t>(</m:t>
                      </m:r>
                      <m:r>
                        <a:rPr lang="fr-FR" sz="2000" b="0" i="1" smtClean="0">
                          <a:latin typeface="Cambria Math"/>
                        </a:rPr>
                        <m:t>𝑐𝑜𝐴𝑐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4" y="3196473"/>
                <a:ext cx="276146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automate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émondé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01600" y="4114800"/>
            <a:ext cx="393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Plus d’états, mais inaccessibles !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01600" y="1371600"/>
            <a:ext cx="393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Utiliser l’automate émondé dans le calcul du procédé sous contrôle</a:t>
            </a:r>
          </a:p>
          <a:p>
            <a:endParaRPr lang="fr-FR" sz="1800" b="0" dirty="0" smtClean="0"/>
          </a:p>
          <a:p>
            <a:r>
              <a:rPr lang="fr-FR" sz="1800" b="0" dirty="0" smtClean="0"/>
              <a:t>Automate émondé = Accessible et Co-accessible automate</a:t>
            </a:r>
          </a:p>
        </p:txBody>
      </p:sp>
    </p:spTree>
    <p:extLst>
      <p:ext uri="{BB962C8B-B14F-4D97-AF65-F5344CB8AC3E}">
        <p14:creationId xmlns:p14="http://schemas.microsoft.com/office/powerpoint/2010/main" val="36698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3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9483"/>
            <a:ext cx="4038600" cy="47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4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9483"/>
            <a:ext cx="4038600" cy="47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029200" y="2590800"/>
            <a:ext cx="2286000" cy="1595541"/>
          </a:xfrm>
          <a:prstGeom prst="rect">
            <a:avLst/>
          </a:prstGeom>
          <a:noFill/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4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Contexte et objectifs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sz="2000" smtClean="0"/>
              <a:t>Exemple : système composé de 4 composants et 1 stock</a:t>
            </a:r>
          </a:p>
          <a:p>
            <a:pPr lvl="1">
              <a:buFont typeface="Arial" charset="0"/>
              <a:buChar char="•"/>
            </a:pPr>
            <a:endParaRPr lang="fr-FR" sz="160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638800" y="3617762"/>
            <a:ext cx="3378200" cy="1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Stock a une capacité maximale de 1</a:t>
            </a:r>
          </a:p>
          <a:p>
            <a:r>
              <a:rPr lang="fr-FR" sz="2000" dirty="0" smtClean="0"/>
              <a:t>Deux modes – nominal et dégradé</a:t>
            </a:r>
          </a:p>
          <a:p>
            <a:pPr marL="457200" lvl="1" indent="0">
              <a:buNone/>
            </a:pPr>
            <a:endParaRPr lang="fr-FR" sz="2000" dirty="0" smtClean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838200" y="5486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Comment </a:t>
            </a:r>
            <a:r>
              <a:rPr lang="en-US" dirty="0" err="1" smtClean="0"/>
              <a:t>concevoir</a:t>
            </a:r>
            <a:r>
              <a:rPr lang="en-US" dirty="0" smtClean="0"/>
              <a:t> le </a:t>
            </a:r>
            <a:r>
              <a:rPr lang="en-US" dirty="0" err="1" smtClean="0"/>
              <a:t>contrôleur</a:t>
            </a:r>
            <a:r>
              <a:rPr lang="en-US" dirty="0" smtClean="0"/>
              <a:t> pour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</a:t>
            </a:r>
            <a:r>
              <a:rPr lang="en-US" dirty="0" err="1" smtClean="0"/>
              <a:t>décomposé</a:t>
            </a:r>
            <a:r>
              <a:rPr lang="en-US" dirty="0" smtClean="0"/>
              <a:t> et les </a:t>
            </a:r>
            <a:r>
              <a:rPr lang="en-US" dirty="0" err="1" smtClean="0"/>
              <a:t>spécifications</a:t>
            </a:r>
            <a:r>
              <a:rPr lang="en-US" dirty="0" smtClean="0"/>
              <a:t> </a:t>
            </a:r>
            <a:r>
              <a:rPr lang="en-US" dirty="0" err="1" smtClean="0"/>
              <a:t>respectées</a:t>
            </a:r>
            <a:r>
              <a:rPr lang="en-US" dirty="0" smtClean="0"/>
              <a:t> ?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1" dirty="0" smtClean="0">
                    <a:solidFill>
                      <a:schemeClr val="accent1"/>
                    </a:solidFill>
                    <a:cs typeface="Lucida Sans Unicode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i="1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blipFill rotWithShape="1">
                <a:blip r:embed="rId2"/>
                <a:stretch>
                  <a:fillRect l="-14865" t="-7576" b="-25758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 descr="systPhysi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343" y="2137356"/>
            <a:ext cx="6797033" cy="1368152"/>
          </a:xfrm>
          <a:prstGeom prst="rect">
            <a:avLst/>
          </a:prstGeom>
        </p:spPr>
      </p:pic>
      <p:sp>
        <p:nvSpPr>
          <p:cNvPr id="15" name="AutoShape 28"/>
          <p:cNvSpPr>
            <a:spLocks noChangeArrowheads="1"/>
          </p:cNvSpPr>
          <p:nvPr/>
        </p:nvSpPr>
        <p:spPr bwMode="auto">
          <a:xfrm rot="5040000">
            <a:off x="2995549" y="1844788"/>
            <a:ext cx="306801" cy="452840"/>
          </a:xfrm>
          <a:prstGeom prst="lightningBolt">
            <a:avLst/>
          </a:prstGeom>
          <a:solidFill>
            <a:srgbClr val="FF0000"/>
          </a:solidFill>
          <a:ln w="25560">
            <a:solidFill>
              <a:srgbClr val="BC4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9"/>
              <p:cNvSpPr txBox="1">
                <a:spLocks noChangeArrowheads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</m:ctrlPr>
                        </m:sSubPr>
                        <m:e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 descr="modele_composa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922" y="3617727"/>
            <a:ext cx="4686149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209800"/>
            <a:ext cx="4038600" cy="25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4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209800"/>
            <a:ext cx="4038600" cy="25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6286500" y="2057400"/>
            <a:ext cx="1866900" cy="6096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4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209800"/>
            <a:ext cx="4038600" cy="25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ouvrante 1"/>
          <p:cNvSpPr/>
          <p:nvPr/>
        </p:nvSpPr>
        <p:spPr bwMode="auto">
          <a:xfrm>
            <a:off x="5668482" y="4648200"/>
            <a:ext cx="533400" cy="1734879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286500" y="2057400"/>
            <a:ext cx="1866900" cy="6096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9" name="Connecteur en arc 8"/>
          <p:cNvCxnSpPr>
            <a:endCxn id="2" idx="1"/>
          </p:cNvCxnSpPr>
          <p:nvPr/>
        </p:nvCxnSpPr>
        <p:spPr bwMode="auto">
          <a:xfrm rot="5400000">
            <a:off x="4941038" y="3394443"/>
            <a:ext cx="2848641" cy="1393752"/>
          </a:xfrm>
          <a:prstGeom prst="curvedConnector4">
            <a:avLst>
              <a:gd name="adj1" fmla="val 34774"/>
              <a:gd name="adj2" fmla="val 138525"/>
            </a:avLst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4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3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209800"/>
            <a:ext cx="4038600" cy="25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ouvrante 1"/>
          <p:cNvSpPr/>
          <p:nvPr/>
        </p:nvSpPr>
        <p:spPr bwMode="auto">
          <a:xfrm>
            <a:off x="5668482" y="4648200"/>
            <a:ext cx="533400" cy="1734879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286500" y="2057400"/>
            <a:ext cx="1866900" cy="6096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9" name="Connecteur en arc 8"/>
          <p:cNvCxnSpPr>
            <a:endCxn id="2" idx="1"/>
          </p:cNvCxnSpPr>
          <p:nvPr/>
        </p:nvCxnSpPr>
        <p:spPr bwMode="auto">
          <a:xfrm rot="5400000">
            <a:off x="4941038" y="3394443"/>
            <a:ext cx="2848641" cy="1393752"/>
          </a:xfrm>
          <a:prstGeom prst="curvedConnector4">
            <a:avLst>
              <a:gd name="adj1" fmla="val 34774"/>
              <a:gd name="adj2" fmla="val 138525"/>
            </a:avLst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ce réservé du contenu 2"/>
              <p:cNvSpPr txBox="1">
                <a:spLocks/>
              </p:cNvSpPr>
              <p:nvPr/>
            </p:nvSpPr>
            <p:spPr bwMode="auto">
              <a:xfrm>
                <a:off x="6326740" y="4648200"/>
                <a:ext cx="2817259" cy="1422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0" dirty="0" err="1" smtClean="0"/>
                  <a:t>Composants</a:t>
                </a:r>
                <a:r>
                  <a:rPr lang="en-US" sz="1600" b="0" dirty="0" smtClean="0"/>
                  <a:t>: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 smtClean="0"/>
                  <a:t>, </a:t>
                </a:r>
                <a:r>
                  <a:rPr lang="en-US" sz="1600" b="0" dirty="0" err="1" smtClean="0"/>
                  <a:t>dans</a:t>
                </a:r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l’état</a:t>
                </a:r>
                <a:r>
                  <a:rPr lang="en-US" sz="1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 smtClean="0"/>
                  <a:t>,</a:t>
                </a:r>
                <a:r>
                  <a:rPr lang="en-US" sz="1600" b="0" dirty="0"/>
                  <a:t> dans </a:t>
                </a:r>
                <a:r>
                  <a:rPr lang="en-US" sz="1600" b="0" dirty="0" err="1"/>
                  <a:t>l’état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 smtClean="0"/>
                  <a:t>,</a:t>
                </a:r>
                <a:r>
                  <a:rPr lang="en-US" sz="1600" b="0" dirty="0"/>
                  <a:t> dans </a:t>
                </a:r>
                <a:r>
                  <a:rPr lang="en-US" sz="1600" b="0" dirty="0" err="1"/>
                  <a:t>l’état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:r>
                  <a:rPr lang="en-US" sz="1600" b="0" dirty="0" smtClean="0"/>
                  <a:t>Le stock </a:t>
                </a:r>
                <a:r>
                  <a:rPr lang="en-US" sz="1600" b="0" dirty="0" err="1" smtClean="0"/>
                  <a:t>est</a:t>
                </a:r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rempli</a:t>
                </a:r>
                <a:r>
                  <a:rPr lang="en-US" sz="1600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est</a:t>
                </a:r>
                <a:r>
                  <a:rPr lang="en-US" sz="1600" b="0" dirty="0" smtClean="0"/>
                  <a:t> en </a:t>
                </a:r>
                <a:r>
                  <a:rPr lang="en-US" sz="1600" b="0" dirty="0" err="1" smtClean="0"/>
                  <a:t>attente</a:t>
                </a:r>
                <a:r>
                  <a:rPr lang="en-US" sz="1600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𝑖𝑑</m:t>
                        </m:r>
                      </m:sub>
                    </m:sSub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2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740" y="4648200"/>
                <a:ext cx="2817259" cy="1422992"/>
              </a:xfrm>
              <a:prstGeom prst="rect">
                <a:avLst/>
              </a:prstGeom>
              <a:blipFill rotWithShape="1">
                <a:blip r:embed="rId4"/>
                <a:stretch>
                  <a:fillRect l="-1299" t="-1288" b="-32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5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0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/>
              <p:cNvSpPr txBox="1">
                <a:spLocks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Concaténation</a:t>
                </a:r>
                <a:r>
                  <a:rPr lang="en-US" sz="1800" b="0" dirty="0" smtClean="0"/>
                  <a:t> :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 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b="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sz="1800" b="0" dirty="0" err="1" smtClean="0"/>
                  <a:t>États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1800" b="0" dirty="0" smtClean="0"/>
                  <a:t>et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dirty="0" smtClean="0"/>
                  <a:t>, le </a:t>
                </a:r>
                <a:r>
                  <a:rPr lang="en-US" sz="1800" b="0" dirty="0" err="1" smtClean="0"/>
                  <a:t>nouvel</a:t>
                </a:r>
                <a:r>
                  <a:rPr lang="en-US" sz="1800" b="0" dirty="0" smtClean="0"/>
                  <a:t> </a:t>
                </a:r>
                <a:r>
                  <a:rPr lang="en-US" sz="1800" b="0" dirty="0" err="1" smtClean="0"/>
                  <a:t>état</a:t>
                </a:r>
                <a:r>
                  <a:rPr lang="en-US" sz="1800" b="0" dirty="0" smtClean="0"/>
                  <a:t> par composition </a:t>
                </a:r>
                <a:r>
                  <a:rPr lang="en-US" sz="1800" b="0" dirty="0" err="1" smtClean="0"/>
                  <a:t>est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:endParaRPr lang="en-US" sz="18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smtClean="0"/>
                  <a:t>Transformation : suite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b="0" dirty="0" smtClean="0"/>
                  <a:t> ensemble 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1800" b="0" dirty="0" err="1" smtClean="0"/>
                  <a:t>Filtrage</a:t>
                </a:r>
                <a:r>
                  <a:rPr lang="en-US" sz="1800" b="0" dirty="0" smtClean="0"/>
                  <a:t>: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↾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>
                  <a:buFont typeface="Arial" pitchFamily="34" charset="0"/>
                  <a:buChar char="•"/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1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3" y="1905000"/>
                <a:ext cx="5060507" cy="4267200"/>
              </a:xfrm>
              <a:prstGeom prst="rect">
                <a:avLst/>
              </a:prstGeom>
              <a:blipFill rotWithShape="1">
                <a:blip r:embed="rId3"/>
                <a:stretch>
                  <a:fillRect l="-843" t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209800"/>
            <a:ext cx="4038600" cy="25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ouvrante 1"/>
          <p:cNvSpPr/>
          <p:nvPr/>
        </p:nvSpPr>
        <p:spPr bwMode="auto">
          <a:xfrm>
            <a:off x="5668482" y="4648200"/>
            <a:ext cx="533400" cy="1734879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286500" y="2057400"/>
            <a:ext cx="1866900" cy="6096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9" name="Connecteur en arc 8"/>
          <p:cNvCxnSpPr>
            <a:endCxn id="2" idx="1"/>
          </p:cNvCxnSpPr>
          <p:nvPr/>
        </p:nvCxnSpPr>
        <p:spPr bwMode="auto">
          <a:xfrm rot="5400000">
            <a:off x="4941038" y="3394443"/>
            <a:ext cx="2848641" cy="1393752"/>
          </a:xfrm>
          <a:prstGeom prst="curvedConnector4">
            <a:avLst>
              <a:gd name="adj1" fmla="val 34774"/>
              <a:gd name="adj2" fmla="val 138525"/>
            </a:avLst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81000" y="5638800"/>
            <a:ext cx="4800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 dirty="0" err="1" smtClean="0"/>
              <a:t>Hypothèse</a:t>
            </a:r>
            <a:r>
              <a:rPr lang="en-US" sz="1800" b="0" dirty="0" smtClean="0"/>
              <a:t> : </a:t>
            </a:r>
            <a:r>
              <a:rPr lang="en-US" sz="1800" b="0" dirty="0" err="1" smtClean="0"/>
              <a:t>chaque</a:t>
            </a:r>
            <a:r>
              <a:rPr lang="en-US" sz="1800" b="0" dirty="0" smtClean="0"/>
              <a:t> nom </a:t>
            </a:r>
            <a:r>
              <a:rPr lang="en-US" sz="1800" b="0" dirty="0" err="1" smtClean="0"/>
              <a:t>est</a:t>
            </a:r>
            <a:r>
              <a:rPr lang="en-US" sz="1800" b="0" dirty="0" smtClean="0"/>
              <a:t> unique !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Proposition : notions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sur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les suites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0" dirty="0" smtClean="0"/>
              <a:t>Le nom d’un état </a:t>
            </a:r>
            <a:r>
              <a:rPr lang="fr-FR" sz="1800" dirty="0" smtClean="0"/>
              <a:t>est mathématiquement défini comme une suite </a:t>
            </a:r>
            <a:r>
              <a:rPr lang="fr-FR" sz="1800" b="0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/>
              <p:cNvSpPr txBox="1">
                <a:spLocks/>
              </p:cNvSpPr>
              <p:nvPr/>
            </p:nvSpPr>
            <p:spPr bwMode="auto">
              <a:xfrm>
                <a:off x="6326740" y="4648200"/>
                <a:ext cx="2817259" cy="1422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Ä"/>
                  <a:defRPr kumimoji="1"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b="1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400" b="1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sz="16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0" dirty="0" err="1" smtClean="0"/>
                  <a:t>Composants</a:t>
                </a:r>
                <a:r>
                  <a:rPr lang="en-US" sz="1600" b="0" dirty="0" smtClean="0"/>
                  <a:t>: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 smtClean="0"/>
                  <a:t>, </a:t>
                </a:r>
                <a:r>
                  <a:rPr lang="en-US" sz="1600" b="0" dirty="0" err="1" smtClean="0"/>
                  <a:t>dans</a:t>
                </a:r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l’état</a:t>
                </a:r>
                <a:r>
                  <a:rPr lang="en-US" sz="1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 smtClean="0"/>
                  <a:t>,</a:t>
                </a:r>
                <a:r>
                  <a:rPr lang="en-US" sz="1600" b="0" dirty="0"/>
                  <a:t> dans </a:t>
                </a:r>
                <a:r>
                  <a:rPr lang="en-US" sz="1600" b="0" dirty="0" err="1"/>
                  <a:t>l’état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 smtClean="0"/>
                  <a:t>,</a:t>
                </a:r>
                <a:r>
                  <a:rPr lang="en-US" sz="1600" b="0" dirty="0"/>
                  <a:t> dans </a:t>
                </a:r>
                <a:r>
                  <a:rPr lang="en-US" sz="1600" b="0" dirty="0" err="1"/>
                  <a:t>l’état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:r>
                  <a:rPr lang="en-US" sz="1600" b="0" dirty="0" smtClean="0"/>
                  <a:t>Le stock </a:t>
                </a:r>
                <a:r>
                  <a:rPr lang="en-US" sz="1600" b="0" dirty="0" err="1" smtClean="0"/>
                  <a:t>est</a:t>
                </a:r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rempli</a:t>
                </a:r>
                <a:r>
                  <a:rPr lang="en-US" sz="1600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 smtClean="0"/>
                  <a:t> </a:t>
                </a:r>
                <a:r>
                  <a:rPr lang="en-US" sz="1600" b="0" dirty="0" err="1" smtClean="0"/>
                  <a:t>est</a:t>
                </a:r>
                <a:r>
                  <a:rPr lang="en-US" sz="1600" b="0" dirty="0" smtClean="0"/>
                  <a:t> en </a:t>
                </a:r>
                <a:r>
                  <a:rPr lang="en-US" sz="1600" b="0" dirty="0" err="1" smtClean="0"/>
                  <a:t>attente</a:t>
                </a:r>
                <a:r>
                  <a:rPr lang="en-US" sz="1600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𝑖𝑑</m:t>
                        </m:r>
                      </m:sub>
                    </m:sSub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740" y="4648200"/>
                <a:ext cx="2817259" cy="1422992"/>
              </a:xfrm>
              <a:prstGeom prst="rect">
                <a:avLst/>
              </a:prstGeom>
              <a:blipFill rotWithShape="1">
                <a:blip r:embed="rId5"/>
                <a:stretch>
                  <a:fillRect l="-1299" t="-1288" b="-32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4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38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Comparer le nom des </a:t>
            </a:r>
            <a:r>
              <a:rPr lang="en-US" sz="1600" dirty="0" err="1" smtClean="0"/>
              <a:t>états</a:t>
            </a:r>
            <a:r>
              <a:rPr lang="en-US" sz="1600" dirty="0" smtClean="0"/>
              <a:t> entre </a:t>
            </a:r>
            <a:r>
              <a:rPr lang="en-US" sz="1600" dirty="0" err="1" smtClean="0"/>
              <a:t>modèles</a:t>
            </a:r>
            <a:r>
              <a:rPr lang="en-US" sz="1600" dirty="0" smtClean="0"/>
              <a:t> pour identifier les </a:t>
            </a:r>
            <a:r>
              <a:rPr lang="en-US" sz="1600" dirty="0" err="1" smtClean="0"/>
              <a:t>états</a:t>
            </a:r>
            <a:r>
              <a:rPr lang="en-US" sz="1600" dirty="0" smtClean="0"/>
              <a:t> </a:t>
            </a:r>
            <a:r>
              <a:rPr lang="en-US" sz="1600" dirty="0" err="1" smtClean="0"/>
              <a:t>équivalents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sz="2800" dirty="0" smtClean="0">
                <a:solidFill>
                  <a:schemeClr val="tx1"/>
                </a:solidFill>
                <a:effectLst/>
              </a:rPr>
              <a:t>Proposition :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Suivi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trajectoire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par le nom des 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états</a:t>
            </a: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75931" y="3657600"/>
                <a:ext cx="7620000" cy="61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𝑗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𝛼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r>
                        <a:rPr lang="fr-FR" sz="18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𝑒𝑡</m:t>
                      </m:r>
                      <m:r>
                        <a:rPr lang="en-US" sz="18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𝑗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𝛼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1" y="3657600"/>
                <a:ext cx="7620000" cy="613181"/>
              </a:xfrm>
              <a:prstGeom prst="rect">
                <a:avLst/>
              </a:prstGeom>
              <a:blipFill rotWithShape="1">
                <a:blip r:embed="rId2"/>
                <a:stretch>
                  <a:fillRect b="-207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0" y="1761156"/>
                <a:ext cx="7010400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𝐸𝑛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𝑐𝑜𝑛𝑠𝑖𝑑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𝑟𝑎𝑛𝑡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𝑞𝑢𝑒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𝑒𝑡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𝑠𝑜𝑖𝑒𝑛𝑡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𝑙𝑒𝑠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𝑝𝑟𝑜𝑐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𝑑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𝑠𝑜𝑢𝑠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𝑐𝑜𝑛𝑡𝑟</m:t>
                      </m:r>
                      <m:r>
                        <a:rPr lang="fr-FR" sz="1800" b="0" i="1" smtClean="0">
                          <a:latin typeface="Cambria Math"/>
                        </a:rPr>
                        <m:t>ô</m:t>
                      </m:r>
                      <m:r>
                        <a:rPr lang="fr-FR" sz="1800" b="0" i="1" smtClean="0">
                          <a:latin typeface="Cambria Math"/>
                        </a:rPr>
                        <m:t>𝑙𝑒𝑠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61156"/>
                <a:ext cx="7010400" cy="376578"/>
              </a:xfrm>
              <a:prstGeom prst="rect">
                <a:avLst/>
              </a:prstGeom>
              <a:blipFill rotWithShape="1">
                <a:blip r:embed="rId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0" y="2218356"/>
                <a:ext cx="6248400" cy="40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𝐸𝑛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𝑐𝑜𝑛𝑠𝑖𝑑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𝑟𝑎𝑛𝑡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𝑞𝑢𝑒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𝒞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𝑠𝑜𝑖𝑡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800" b="0" i="1" smtClean="0">
                          <a:latin typeface="Cambria Math"/>
                        </a:rPr>
                        <m:t>𝑒𝑛𝑠𝑒𝑚𝑏𝑙𝑒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𝑑𝑒𝑠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𝑐𝑜𝑚𝑝𝑜𝑠𝑎𝑛𝑡𝑠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𝑢𝑡𝑖𝑙𝑖𝑠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𝑑𝑎𝑛𝑠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𝑙𝑒𝑠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𝑚𝑜𝑑𝑒𝑠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FR" sz="1800" b="0" i="1" smtClean="0">
                          <a:latin typeface="Cambria Math"/>
                        </a:rPr>
                        <m:t>𝑒𝑡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8356"/>
                <a:ext cx="6248400" cy="405239"/>
              </a:xfrm>
              <a:prstGeom prst="rect">
                <a:avLst/>
              </a:prstGeom>
              <a:blipFill rotWithShape="1">
                <a:blip r:embed="rId4"/>
                <a:stretch>
                  <a:fillRect r="-47707" b="-7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0" y="2718961"/>
                <a:ext cx="8305800" cy="67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𝐸𝑛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𝑐𝑜𝑛𝑠𝑖𝑑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𝑟𝑎𝑛𝑡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ℛ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𝑠𝑜𝑖𝑡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1800" b="0" i="1" smtClean="0">
                          <a:latin typeface="Cambria Math"/>
                        </a:rPr>
                        <m:t>𝑒𝑛𝑠𝑒𝑚𝑏𝑙𝑒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𝑑𝑒𝑠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𝑠𝑝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𝑐𝑖𝑓𝑖𝑐𝑎𝑡𝑖𝑜𝑛𝑠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𝑞𝑢𝑖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𝑑𝑜𝑖𝑣𝑒𝑛𝑡</m:t>
                      </m:r>
                      <m:r>
                        <a:rPr lang="fr-FR" sz="1800" b="0" i="1" smtClean="0">
                          <a:latin typeface="Cambria Math"/>
                        </a:rPr>
                        <m:t> ê</m:t>
                      </m:r>
                      <m:r>
                        <a:rPr lang="fr-FR" sz="1800" b="0" i="1" smtClean="0">
                          <a:latin typeface="Cambria Math"/>
                        </a:rPr>
                        <m:t>𝑡𝑟𝑒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𝑟𝑒𝑠𝑝𝑒𝑐𝑡</m:t>
                      </m:r>
                      <m:r>
                        <a:rPr lang="fr-FR" sz="1800" b="0" i="1" smtClean="0">
                          <a:latin typeface="Cambria Math"/>
                        </a:rPr>
                        <m:t>é</m:t>
                      </m:r>
                      <m:r>
                        <a:rPr lang="fr-FR" sz="1800" b="0" i="1" smtClean="0">
                          <a:latin typeface="Cambria Math"/>
                        </a:rPr>
                        <m:t>𝑒𝑠</m:t>
                      </m:r>
                    </m:oMath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𝑑𝑎𝑛𝑠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𝑙𝑒𝑠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r>
                        <a:rPr lang="fr-FR" sz="1800" b="0" i="1" smtClean="0">
                          <a:latin typeface="Cambria Math"/>
                        </a:rPr>
                        <m:t>𝑚𝑜𝑑𝑒𝑠</m:t>
                      </m:r>
                      <m:r>
                        <a:rPr lang="fr-FR" sz="1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FR" sz="1800" b="0" i="1" smtClean="0">
                          <a:latin typeface="Cambria Math"/>
                        </a:rPr>
                        <m:t>𝑒𝑡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8961"/>
                <a:ext cx="8305800" cy="675891"/>
              </a:xfrm>
              <a:prstGeom prst="rect">
                <a:avLst/>
              </a:prstGeom>
              <a:blipFill rotWithShape="1">
                <a:blip r:embed="rId5"/>
                <a:stretch>
                  <a:fillRect r="-5136" b="-3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3352800"/>
            <a:ext cx="88900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600" smtClean="0"/>
              <a:t>Alors, deux états sont équivalents si :</a:t>
            </a:r>
          </a:p>
          <a:p>
            <a:pPr marL="0" indent="0">
              <a:buFont typeface="Wingdings" pitchFamily="2" charset="2"/>
              <a:buNone/>
            </a:pPr>
            <a:endParaRPr lang="fr-F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75931" y="4343400"/>
                <a:ext cx="7620000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1800" i="1" smtClean="0">
                              <a:latin typeface="Cambria Math"/>
                              <a:ea typeface="Cambria Math"/>
                            </a:rPr>
                            <m:t>𝒞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𝑗𝑘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𝒞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∪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𝒞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𝑒𝑡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1800" i="1" smtClean="0">
                              <a:latin typeface="Cambria Math"/>
                              <a:ea typeface="Cambria Math"/>
                            </a:rPr>
                            <m:t>ℛ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𝑗𝑘</m:t>
                              </m:r>
                            </m:sub>
                          </m:sSub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ℛ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ℛ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1" y="4343400"/>
                <a:ext cx="7620000" cy="3765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75931" y="4847303"/>
                <a:ext cx="7620000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𝑟𝑎𝑛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 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𝑟𝑎𝑛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↾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1" y="4847303"/>
                <a:ext cx="7620000" cy="41049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75931" y="5400028"/>
                <a:ext cx="7620000" cy="467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𝑎𝑣𝑒𝑐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: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1800" i="1">
                                  <a:latin typeface="Cambria Math"/>
                                  <a:ea typeface="Cambria Math"/>
                                </a:rPr>
                                <m:t>𝒞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𝑗𝑘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𝑒𝑡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∪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1800" i="1" smtClean="0">
                                  <a:latin typeface="Cambria Math"/>
                                  <a:ea typeface="Cambria Math"/>
                                </a:rPr>
                                <m:t>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𝑗𝑘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1" y="5400028"/>
                <a:ext cx="7620000" cy="4673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u pied de pag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mtClean="0">
                <a:solidFill>
                  <a:schemeClr val="tx1"/>
                </a:solidFill>
                <a:effectLst/>
              </a:rPr>
              <a:t>Proposition : exemple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9530"/>
            <a:ext cx="8991600" cy="50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9530"/>
            <a:ext cx="8991600" cy="50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914400" y="2133600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715000" y="2482702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mtClean="0">
                <a:solidFill>
                  <a:schemeClr val="tx1"/>
                </a:solidFill>
                <a:effectLst/>
              </a:rPr>
              <a:t>Proposition : exemple</a:t>
            </a:r>
          </a:p>
        </p:txBody>
      </p:sp>
    </p:spTree>
    <p:extLst>
      <p:ext uri="{BB962C8B-B14F-4D97-AF65-F5344CB8AC3E}">
        <p14:creationId xmlns:p14="http://schemas.microsoft.com/office/powerpoint/2010/main" val="591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9530"/>
            <a:ext cx="8991600" cy="50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914400" y="2133600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715000" y="2482702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11"/>
          <p:cNvCxnSpPr>
            <a:stCxn id="2" idx="0"/>
            <a:endCxn id="7" idx="1"/>
          </p:cNvCxnSpPr>
          <p:nvPr/>
        </p:nvCxnSpPr>
        <p:spPr bwMode="auto">
          <a:xfrm rot="5400000" flipH="1" flipV="1">
            <a:off x="2471473" y="-50751"/>
            <a:ext cx="1122579" cy="3246124"/>
          </a:xfrm>
          <a:prstGeom prst="curvedConnector2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Connecteur en arc 15"/>
          <p:cNvCxnSpPr>
            <a:stCxn id="6" idx="2"/>
            <a:endCxn id="3074" idx="0"/>
          </p:cNvCxnSpPr>
          <p:nvPr/>
        </p:nvCxnSpPr>
        <p:spPr bwMode="auto">
          <a:xfrm rot="10800000">
            <a:off x="4572000" y="1439530"/>
            <a:ext cx="1143000" cy="1157472"/>
          </a:xfrm>
          <a:prstGeom prst="curvedConnector4">
            <a:avLst>
              <a:gd name="adj1" fmla="val 142170"/>
              <a:gd name="adj2" fmla="val 100459"/>
            </a:avLst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mtClean="0">
                <a:solidFill>
                  <a:schemeClr val="tx1"/>
                </a:solidFill>
                <a:effectLst/>
              </a:rPr>
              <a:t>Proposition : exemple</a:t>
            </a:r>
          </a:p>
        </p:txBody>
      </p:sp>
    </p:spTree>
    <p:extLst>
      <p:ext uri="{BB962C8B-B14F-4D97-AF65-F5344CB8AC3E}">
        <p14:creationId xmlns:p14="http://schemas.microsoft.com/office/powerpoint/2010/main" val="22578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9530"/>
            <a:ext cx="8991600" cy="50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914400" y="2133600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715000" y="2482702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 flipH="1">
            <a:off x="6515100" y="841744"/>
            <a:ext cx="381000" cy="914400"/>
          </a:xfrm>
          <a:prstGeom prst="leftBrac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977266" y="1107727"/>
                <a:ext cx="1278940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66" y="1107727"/>
                <a:ext cx="127894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11"/>
          <p:cNvCxnSpPr>
            <a:stCxn id="2" idx="0"/>
            <a:endCxn id="7" idx="1"/>
          </p:cNvCxnSpPr>
          <p:nvPr/>
        </p:nvCxnSpPr>
        <p:spPr bwMode="auto">
          <a:xfrm rot="5400000" flipH="1" flipV="1">
            <a:off x="2471473" y="-50751"/>
            <a:ext cx="1122579" cy="3246124"/>
          </a:xfrm>
          <a:prstGeom prst="curvedConnector2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Connecteur en arc 15"/>
          <p:cNvCxnSpPr>
            <a:stCxn id="6" idx="2"/>
            <a:endCxn id="3074" idx="0"/>
          </p:cNvCxnSpPr>
          <p:nvPr/>
        </p:nvCxnSpPr>
        <p:spPr bwMode="auto">
          <a:xfrm rot="10800000">
            <a:off x="4572000" y="1439530"/>
            <a:ext cx="1143000" cy="1157472"/>
          </a:xfrm>
          <a:prstGeom prst="curvedConnector4">
            <a:avLst>
              <a:gd name="adj1" fmla="val 142170"/>
              <a:gd name="adj2" fmla="val 100459"/>
            </a:avLst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mtClean="0">
                <a:solidFill>
                  <a:schemeClr val="tx1"/>
                </a:solidFill>
                <a:effectLst/>
              </a:rPr>
              <a:t>Proposition : exemple</a:t>
            </a:r>
          </a:p>
        </p:txBody>
      </p:sp>
    </p:spTree>
    <p:extLst>
      <p:ext uri="{BB962C8B-B14F-4D97-AF65-F5344CB8AC3E}">
        <p14:creationId xmlns:p14="http://schemas.microsoft.com/office/powerpoint/2010/main" val="42708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Théorie de contrôle par supervision : approche classique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Basée sur la théorie des langages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841750" y="2590800"/>
            <a:ext cx="1939925" cy="479425"/>
          </a:xfrm>
          <a:prstGeom prst="roundRect">
            <a:avLst>
              <a:gd name="adj" fmla="val 16667"/>
            </a:avLst>
          </a:prstGeom>
          <a:solidFill>
            <a:srgbClr val="B3B3B3"/>
          </a:solidFill>
          <a:ln w="12600">
            <a:solidFill>
              <a:srgbClr val="580A3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580A39"/>
                </a:solidFill>
                <a:ea typeface="Lucida Sans Unicode" pitchFamily="34" charset="0"/>
                <a:cs typeface="Lucida Sans Unicode" pitchFamily="34" charset="0"/>
              </a:rPr>
              <a:t>Procédé</a:t>
            </a:r>
            <a:endParaRPr lang="en-GB" dirty="0">
              <a:solidFill>
                <a:srgbClr val="580A3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41750" y="3375025"/>
            <a:ext cx="1939925" cy="504825"/>
          </a:xfrm>
          <a:prstGeom prst="roundRect">
            <a:avLst>
              <a:gd name="adj" fmla="val 16667"/>
            </a:avLst>
          </a:prstGeom>
          <a:solidFill>
            <a:srgbClr val="B3B3B3"/>
          </a:solidFill>
          <a:ln w="12600">
            <a:solidFill>
              <a:srgbClr val="580A3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580A39"/>
                </a:solidFill>
                <a:ea typeface="Lucida Sans Unicode" pitchFamily="34" charset="0"/>
                <a:cs typeface="Lucida Sans Unicode" pitchFamily="34" charset="0"/>
              </a:rPr>
              <a:t>Superviseur</a:t>
            </a:r>
            <a:endParaRPr lang="en-GB" dirty="0">
              <a:solidFill>
                <a:srgbClr val="580A3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10" name="AutoShape 5"/>
          <p:cNvCxnSpPr>
            <a:cxnSpLocks noChangeShapeType="1"/>
            <a:stCxn id="8" idx="3"/>
            <a:endCxn id="9" idx="3"/>
          </p:cNvCxnSpPr>
          <p:nvPr/>
        </p:nvCxnSpPr>
        <p:spPr bwMode="auto">
          <a:xfrm>
            <a:off x="5781675" y="2830513"/>
            <a:ext cx="1588" cy="796925"/>
          </a:xfrm>
          <a:prstGeom prst="bentConnector3">
            <a:avLst>
              <a:gd name="adj1" fmla="val 14395468"/>
            </a:avLst>
          </a:prstGeom>
          <a:noFill/>
          <a:ln w="12600">
            <a:solidFill>
              <a:srgbClr val="580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6"/>
          <p:cNvCxnSpPr>
            <a:cxnSpLocks noChangeShapeType="1"/>
            <a:stCxn id="9" idx="1"/>
            <a:endCxn id="8" idx="1"/>
          </p:cNvCxnSpPr>
          <p:nvPr/>
        </p:nvCxnSpPr>
        <p:spPr bwMode="auto">
          <a:xfrm rot="10800000">
            <a:off x="3841750" y="2830513"/>
            <a:ext cx="1588" cy="796925"/>
          </a:xfrm>
          <a:prstGeom prst="bentConnector3">
            <a:avLst>
              <a:gd name="adj1" fmla="val 14395468"/>
            </a:avLst>
          </a:prstGeom>
          <a:noFill/>
          <a:ln w="12600">
            <a:solidFill>
              <a:srgbClr val="580A3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7"/>
          <p:cNvCxnSpPr>
            <a:cxnSpLocks noChangeShapeType="1"/>
            <a:stCxn id="8" idx="3"/>
          </p:cNvCxnSpPr>
          <p:nvPr/>
        </p:nvCxnSpPr>
        <p:spPr bwMode="auto">
          <a:xfrm flipV="1">
            <a:off x="5781675" y="2816225"/>
            <a:ext cx="1285875" cy="14288"/>
          </a:xfrm>
          <a:prstGeom prst="straightConnector1">
            <a:avLst/>
          </a:prstGeom>
          <a:noFill/>
          <a:ln w="12600">
            <a:solidFill>
              <a:srgbClr val="580A3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203950" y="1851025"/>
            <a:ext cx="2635250" cy="862013"/>
          </a:xfrm>
          <a:prstGeom prst="cloudCallout">
            <a:avLst>
              <a:gd name="adj1" fmla="val -67157"/>
              <a:gd name="adj2" fmla="val 37296"/>
            </a:avLst>
          </a:prstGeom>
          <a:solidFill>
            <a:srgbClr val="FFA366"/>
          </a:solidFill>
          <a:ln w="12600">
            <a:solidFill>
              <a:srgbClr val="580A3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smtClean="0">
                <a:solidFill>
                  <a:srgbClr val="580A39"/>
                </a:solidFill>
                <a:ea typeface="Lucida Sans Unicode" pitchFamily="34" charset="0"/>
                <a:cs typeface="Lucida Sans Unicode" pitchFamily="34" charset="0"/>
              </a:rPr>
              <a:t>Evolue spontanément</a:t>
            </a:r>
            <a:endParaRPr lang="fr-FR" sz="1800">
              <a:solidFill>
                <a:srgbClr val="580A3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432550" y="3733800"/>
            <a:ext cx="2360613" cy="762000"/>
          </a:xfrm>
          <a:prstGeom prst="cloudCallout">
            <a:avLst>
              <a:gd name="adj1" fmla="val -76981"/>
              <a:gd name="adj2" fmla="val -35292"/>
            </a:avLst>
          </a:prstGeom>
          <a:solidFill>
            <a:srgbClr val="FFA366"/>
          </a:solidFill>
          <a:ln w="12600">
            <a:solidFill>
              <a:srgbClr val="580A3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smtClean="0">
                <a:solidFill>
                  <a:srgbClr val="580A39"/>
                </a:solidFill>
                <a:ea typeface="Lucida Sans Unicode" pitchFamily="34" charset="0"/>
                <a:cs typeface="Lucida Sans Unicode" pitchFamily="34" charset="0"/>
              </a:rPr>
              <a:t>Restreint le comportement</a:t>
            </a:r>
            <a:endParaRPr lang="fr-FR" sz="1800">
              <a:solidFill>
                <a:srgbClr val="580A3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039369" y="2816225"/>
            <a:ext cx="1431925" cy="652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 smtClean="0">
                <a:solidFill>
                  <a:srgbClr val="580A39"/>
                </a:solidFill>
                <a:ea typeface="Lucida Sans Unicode" pitchFamily="34" charset="0"/>
                <a:cs typeface="Lucida Sans Unicode" pitchFamily="34" charset="0"/>
              </a:rPr>
              <a:t>Évènements contrôlables</a:t>
            </a:r>
            <a:endParaRPr lang="fr-FR" sz="1800" dirty="0">
              <a:solidFill>
                <a:srgbClr val="580A39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2124"/>
            <a:ext cx="14652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0" y="4495800"/>
            <a:ext cx="4348898" cy="150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Ä"/>
              <a:defRPr/>
            </a:pPr>
            <a:r>
              <a:rPr kumimoji="1" lang="en-US" sz="1800" kern="0" dirty="0">
                <a:latin typeface="+mn-lt"/>
              </a:rPr>
              <a:t>G : </a:t>
            </a:r>
            <a:r>
              <a:rPr kumimoji="1" lang="en-US" sz="1800" kern="0" dirty="0" err="1" smtClean="0">
                <a:latin typeface="+mn-lt"/>
              </a:rPr>
              <a:t>modèle</a:t>
            </a:r>
            <a:r>
              <a:rPr kumimoji="1" lang="en-US" sz="1800" kern="0" dirty="0" smtClean="0">
                <a:latin typeface="+mn-lt"/>
              </a:rPr>
              <a:t> du </a:t>
            </a:r>
            <a:r>
              <a:rPr kumimoji="1" lang="en-US" sz="1800" kern="0" dirty="0" err="1" smtClean="0">
                <a:latin typeface="+mn-lt"/>
              </a:rPr>
              <a:t>procédé</a:t>
            </a:r>
            <a:endParaRPr kumimoji="1" lang="en-US" sz="18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Ä"/>
              <a:defRPr/>
            </a:pPr>
            <a:r>
              <a:rPr kumimoji="1" lang="en-US" sz="1800" kern="0" dirty="0">
                <a:latin typeface="+mn-lt"/>
              </a:rPr>
              <a:t>E : </a:t>
            </a:r>
            <a:r>
              <a:rPr kumimoji="1" lang="en-US" sz="1800" kern="0" dirty="0" err="1" smtClean="0">
                <a:latin typeface="+mn-lt"/>
              </a:rPr>
              <a:t>modèle</a:t>
            </a:r>
            <a:r>
              <a:rPr kumimoji="1" lang="en-US" sz="1800" kern="0" dirty="0" smtClean="0">
                <a:latin typeface="+mn-lt"/>
              </a:rPr>
              <a:t> des </a:t>
            </a:r>
            <a:r>
              <a:rPr kumimoji="1" lang="en-US" sz="1800" kern="0" dirty="0" err="1" smtClean="0">
                <a:latin typeface="+mn-lt"/>
              </a:rPr>
              <a:t>spécifications</a:t>
            </a:r>
            <a:endParaRPr kumimoji="1" lang="en-US" sz="18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Ä"/>
              <a:defRPr/>
            </a:pPr>
            <a:r>
              <a:rPr kumimoji="1" lang="en-US" sz="1800" kern="0" dirty="0">
                <a:latin typeface="+mn-lt"/>
              </a:rPr>
              <a:t>H : </a:t>
            </a:r>
            <a:r>
              <a:rPr kumimoji="1" lang="en-US" sz="1800" kern="0" dirty="0" err="1" smtClean="0">
                <a:latin typeface="+mn-lt"/>
              </a:rPr>
              <a:t>modèle</a:t>
            </a:r>
            <a:r>
              <a:rPr kumimoji="1" lang="en-US" sz="1800" kern="0" dirty="0" smtClean="0">
                <a:latin typeface="+mn-lt"/>
              </a:rPr>
              <a:t> du </a:t>
            </a:r>
            <a:r>
              <a:rPr kumimoji="1" lang="en-US" sz="1800" kern="0" dirty="0" err="1" smtClean="0">
                <a:latin typeface="+mn-lt"/>
              </a:rPr>
              <a:t>procédé</a:t>
            </a:r>
            <a:r>
              <a:rPr kumimoji="1" lang="en-US" sz="1800" kern="0" dirty="0" smtClean="0">
                <a:latin typeface="+mn-lt"/>
              </a:rPr>
              <a:t> sous </a:t>
            </a:r>
            <a:r>
              <a:rPr kumimoji="1" lang="en-US" sz="1800" kern="0" dirty="0" err="1" smtClean="0">
                <a:latin typeface="+mn-lt"/>
              </a:rPr>
              <a:t>contrôle</a:t>
            </a:r>
            <a:endParaRPr kumimoji="1" lang="en-US" sz="1800" kern="0" dirty="0">
              <a:latin typeface="+mn-lt"/>
            </a:endParaRPr>
          </a:p>
        </p:txBody>
      </p:sp>
      <p:sp>
        <p:nvSpPr>
          <p:cNvPr id="2" name="Flèche droite 1"/>
          <p:cNvSpPr/>
          <p:nvPr/>
        </p:nvSpPr>
        <p:spPr bwMode="auto">
          <a:xfrm>
            <a:off x="4348898" y="5128112"/>
            <a:ext cx="978408" cy="24231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257800" y="5008531"/>
                <a:ext cx="3657600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𝐿𝑚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]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08531"/>
                <a:ext cx="3657600" cy="4814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Contexte et objectifs</a:t>
            </a:r>
          </a:p>
        </p:txBody>
      </p:sp>
    </p:spTree>
    <p:extLst>
      <p:ext uri="{BB962C8B-B14F-4D97-AF65-F5344CB8AC3E}">
        <p14:creationId xmlns:p14="http://schemas.microsoft.com/office/powerpoint/2010/main" val="4013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9530"/>
            <a:ext cx="8991600" cy="50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914400" y="2133600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715000" y="2482702"/>
            <a:ext cx="990600" cy="2286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 flipH="1">
            <a:off x="6515100" y="841744"/>
            <a:ext cx="381000" cy="914400"/>
          </a:xfrm>
          <a:prstGeom prst="leftBrac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841744"/>
                <a:ext cx="201433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𝑖𝑑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4" y="1291940"/>
                <a:ext cx="201433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977266" y="1107727"/>
                <a:ext cx="1278940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,</m:t>
                      </m:r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66" y="1107727"/>
                <a:ext cx="127894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11"/>
          <p:cNvCxnSpPr>
            <a:stCxn id="2" idx="0"/>
            <a:endCxn id="7" idx="1"/>
          </p:cNvCxnSpPr>
          <p:nvPr/>
        </p:nvCxnSpPr>
        <p:spPr bwMode="auto">
          <a:xfrm rot="5400000" flipH="1" flipV="1">
            <a:off x="2471473" y="-50751"/>
            <a:ext cx="1122579" cy="3246124"/>
          </a:xfrm>
          <a:prstGeom prst="curvedConnector2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Connecteur en arc 15"/>
          <p:cNvCxnSpPr>
            <a:stCxn id="6" idx="2"/>
            <a:endCxn id="3074" idx="0"/>
          </p:cNvCxnSpPr>
          <p:nvPr/>
        </p:nvCxnSpPr>
        <p:spPr bwMode="auto">
          <a:xfrm rot="10800000">
            <a:off x="4572000" y="1439530"/>
            <a:ext cx="1143000" cy="1157472"/>
          </a:xfrm>
          <a:prstGeom prst="curvedConnector4">
            <a:avLst>
              <a:gd name="adj1" fmla="val 142170"/>
              <a:gd name="adj2" fmla="val 100459"/>
            </a:avLst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6941824" y="6570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États</a:t>
            </a:r>
            <a:r>
              <a:rPr lang="en-US" sz="1800" dirty="0" smtClean="0"/>
              <a:t> </a:t>
            </a:r>
            <a:r>
              <a:rPr lang="en-US" sz="1800" dirty="0" err="1" smtClean="0"/>
              <a:t>équivalents</a:t>
            </a:r>
            <a:r>
              <a:rPr lang="en-US" sz="1800" dirty="0" smtClean="0"/>
              <a:t> !</a:t>
            </a: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39529"/>
                <a:ext cx="68300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19" y="5486400"/>
                <a:ext cx="6735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24000" y="0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mtClean="0">
                <a:solidFill>
                  <a:schemeClr val="tx1"/>
                </a:solidFill>
                <a:effectLst/>
              </a:rPr>
              <a:t>Proposition : exemple</a:t>
            </a:r>
          </a:p>
        </p:txBody>
      </p:sp>
    </p:spTree>
    <p:extLst>
      <p:ext uri="{BB962C8B-B14F-4D97-AF65-F5344CB8AC3E}">
        <p14:creationId xmlns:p14="http://schemas.microsoft.com/office/powerpoint/2010/main" val="3527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Conclusion</a:t>
            </a: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152400" y="1524000"/>
            <a:ext cx="8839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Procédure pour identifier les états équivalents (entre modèles)</a:t>
            </a:r>
          </a:p>
          <a:p>
            <a:pPr marL="196850" indent="-1968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Extension du suivi de trajectoire sur les langages</a:t>
            </a:r>
          </a:p>
          <a:p>
            <a:pPr marL="196850" indent="-19685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Permet de détecter </a:t>
            </a:r>
            <a:r>
              <a:rPr lang="fr-FR" altLang="zh-TW" b="1" smtClean="0">
                <a:latin typeface="Arial" pitchFamily="34" charset="0"/>
                <a:ea typeface="新細明體" charset="-120"/>
                <a:cs typeface="Arial" pitchFamily="34" charset="0"/>
              </a:rPr>
              <a:t>plus</a:t>
            </a: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 de commutations entre modes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De plus 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zh-TW" smtClean="0">
                <a:latin typeface="Arial" pitchFamily="34" charset="0"/>
                <a:ea typeface="新細明體" charset="-120"/>
                <a:cs typeface="Arial" pitchFamily="34" charset="0"/>
              </a:rPr>
              <a:t>La procédure de comparaison sur le nom des états est calculable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0707" y="4038600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AU" altLang="ja-JP" dirty="0" err="1">
                <a:solidFill>
                  <a:srgbClr val="000000"/>
                </a:solidFill>
                <a:ea typeface="新細明體" charset="-120"/>
              </a:rPr>
              <a:t>G.Faraut</a:t>
            </a:r>
            <a:r>
              <a:rPr lang="en-AU" altLang="ja-JP" dirty="0">
                <a:solidFill>
                  <a:srgbClr val="000000"/>
                </a:solidFill>
                <a:ea typeface="新細明體" charset="-120"/>
              </a:rPr>
              <a:t>, L. </a:t>
            </a:r>
            <a:r>
              <a:rPr lang="en-AU" altLang="ja-JP" dirty="0" err="1">
                <a:solidFill>
                  <a:srgbClr val="000000"/>
                </a:solidFill>
                <a:ea typeface="新細明體" charset="-120"/>
              </a:rPr>
              <a:t>Piétrac</a:t>
            </a:r>
            <a:r>
              <a:rPr lang="en-AU" altLang="ja-JP" dirty="0">
                <a:solidFill>
                  <a:srgbClr val="000000"/>
                </a:solidFill>
                <a:ea typeface="新細明體" charset="-120"/>
              </a:rPr>
              <a:t>, E. </a:t>
            </a:r>
            <a:r>
              <a:rPr lang="en-AU" altLang="ja-JP" dirty="0" err="1">
                <a:solidFill>
                  <a:srgbClr val="000000"/>
                </a:solidFill>
                <a:ea typeface="新細明體" charset="-120"/>
              </a:rPr>
              <a:t>Niel</a:t>
            </a:r>
            <a:endParaRPr lang="en-AU" altLang="ja-JP" dirty="0">
              <a:solidFill>
                <a:schemeClr val="tx2"/>
              </a:solidFill>
              <a:ea typeface="新細明體" charset="-120"/>
            </a:endParaRPr>
          </a:p>
          <a:p>
            <a:pPr algn="ctr"/>
            <a:r>
              <a:rPr lang="en-US" altLang="ja-JP" sz="2000" dirty="0">
                <a:solidFill>
                  <a:schemeClr val="tx2"/>
                </a:solidFill>
                <a:ea typeface="新細明體" charset="-120"/>
              </a:rPr>
              <a:t>INSA-Lyon – Ampère Lab.</a:t>
            </a:r>
          </a:p>
          <a:p>
            <a:pPr algn="ctr"/>
            <a:r>
              <a:rPr lang="en-US" altLang="ja-JP" sz="2000" dirty="0">
                <a:solidFill>
                  <a:schemeClr val="tx2"/>
                </a:solidFill>
                <a:ea typeface="新細明體" charset="-120"/>
              </a:rPr>
              <a:t>20 </a:t>
            </a:r>
            <a:r>
              <a:rPr lang="en-US" altLang="ja-JP" sz="2000" dirty="0" err="1">
                <a:solidFill>
                  <a:schemeClr val="tx2"/>
                </a:solidFill>
                <a:ea typeface="新細明體" charset="-120"/>
              </a:rPr>
              <a:t>av</a:t>
            </a:r>
            <a:r>
              <a:rPr lang="en-US" altLang="ja-JP" sz="2000" dirty="0">
                <a:solidFill>
                  <a:schemeClr val="tx2"/>
                </a:solidFill>
                <a:ea typeface="新細明體" charset="-120"/>
              </a:rPr>
              <a:t> Albert Einstein</a:t>
            </a:r>
          </a:p>
          <a:p>
            <a:pPr algn="ctr"/>
            <a:r>
              <a:rPr lang="en-US" altLang="ja-JP" sz="2000" dirty="0">
                <a:solidFill>
                  <a:schemeClr val="tx2"/>
                </a:solidFill>
                <a:ea typeface="新細明體" charset="-120"/>
              </a:rPr>
              <a:t>69621 Villeurbanne</a:t>
            </a:r>
            <a:endParaRPr lang="en-US" altLang="ja-JP" sz="20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68488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fr-FR" altLang="ja-JP" dirty="0" smtClean="0">
                <a:solidFill>
                  <a:schemeClr val="accent2"/>
                </a:solidFill>
              </a:rPr>
              <a:t>Identification des états équivalents dans l’approche modale</a:t>
            </a:r>
            <a:endParaRPr lang="fr-FR" altLang="ja-JP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24000" y="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5F5F5F"/>
              </a:buClr>
              <a:buFont typeface="Arial" charset="0"/>
              <a:buNone/>
            </a:pPr>
            <a:r>
              <a:rPr lang="en-GB" sz="3200" b="1" dirty="0" smtClean="0">
                <a:latin typeface="Arial" charset="0"/>
                <a:cs typeface="Lucida Sans Unicode" pitchFamily="34" charset="0"/>
              </a:rPr>
              <a:t>Perspective</a:t>
            </a:r>
            <a:endParaRPr lang="en-GB" sz="3200" b="1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1600" y="1447800"/>
            <a:ext cx="8890000" cy="609600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fr-FR" kern="0" dirty="0" smtClean="0">
                <a:latin typeface="Arial" pitchFamily="34" charset="0"/>
                <a:cs typeface="Arial" pitchFamily="34" charset="0"/>
              </a:rPr>
              <a:t>Démarche complètement construite pour être exécutée automatiquement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kumimoji="1" lang="fr-FR" sz="2000" kern="0" dirty="0" smtClean="0">
                <a:latin typeface="Arial" pitchFamily="34" charset="0"/>
                <a:cs typeface="Arial" pitchFamily="34" charset="0"/>
              </a:rPr>
              <a:t>Utilisation du nom des états au lieu du langage dans le suivi de trajectoire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kumimoji="1" lang="fr-FR" sz="2000" kern="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kumimoji="1" lang="fr-FR" sz="2000" kern="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kumimoji="1" lang="fr-FR" sz="20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fr-FR" kern="0" dirty="0" smtClean="0">
                <a:latin typeface="Arial" pitchFamily="34" charset="0"/>
                <a:cs typeface="Arial" pitchFamily="34" charset="0"/>
              </a:rPr>
              <a:t>Exprimer les spécifications par des états (et leur nom)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fr-FR" sz="2000" kern="0" dirty="0" smtClean="0">
                <a:latin typeface="Arial" pitchFamily="34" charset="0"/>
                <a:cs typeface="Arial" pitchFamily="34" charset="0"/>
              </a:rPr>
              <a:t>Comment exprimer que le système ne doit jamais être dans un état ?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kumimoji="1" lang="fr-FR" sz="1800" kern="0" dirty="0" smtClean="0">
                <a:latin typeface="Arial" pitchFamily="34" charset="0"/>
                <a:cs typeface="Arial" pitchFamily="34" charset="0"/>
              </a:rPr>
              <a:t>Difficile en utilisant les langages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kumimoji="1" lang="fr-FR" sz="1800" kern="0" dirty="0" smtClean="0">
                <a:latin typeface="Arial" pitchFamily="34" charset="0"/>
                <a:cs typeface="Arial" pitchFamily="34" charset="0"/>
              </a:rPr>
              <a:t>Facile par le nom de l’état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kumimoji="1" lang="fr-FR" b="1" kern="0" dirty="0">
              <a:latin typeface="Arial Narrow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Contexte et objectifs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101600" y="1371600"/>
            <a:ext cx="889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fr-FR" sz="2000" smtClean="0"/>
              <a:t>Suivi de trajectoire – utilisation des langages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106548" y="1811630"/>
            <a:ext cx="8890000" cy="8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fr-FR" sz="1800" smtClean="0">
                <a:solidFill>
                  <a:srgbClr val="580A39"/>
                </a:solidFill>
                <a:latin typeface="+mj-lt"/>
                <a:cs typeface="Tahoma" pitchFamily="34" charset="0"/>
              </a:rPr>
              <a:t>Objectif: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400" smtClean="0">
                <a:solidFill>
                  <a:srgbClr val="580A39"/>
                </a:solidFill>
                <a:latin typeface="Tahoma" pitchFamily="34" charset="0"/>
                <a:cs typeface="Tahoma" pitchFamily="34" charset="0"/>
              </a:rPr>
              <a:t>Identifier les trajectoires menant à une commutation et s’assurer qu’entre modèle la commutation est effective</a:t>
            </a:r>
            <a:endParaRPr lang="fr-FR" sz="1400">
              <a:solidFill>
                <a:srgbClr val="580A3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574441" y="2824162"/>
            <a:ext cx="1954213" cy="452438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2600">
            <a:solidFill>
              <a:srgbClr val="580A39"/>
            </a:solidFill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 eaLnBrk="0" hangingPunct="0">
              <a:buClr>
                <a:srgbClr val="580A39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 smtClean="0">
                <a:solidFill>
                  <a:srgbClr val="580A39"/>
                </a:solidFill>
                <a:latin typeface="Tahoma" pitchFamily="34" charset="0"/>
                <a:cs typeface="Tahoma" pitchFamily="34" charset="0"/>
              </a:rPr>
              <a:t>Suivi</a:t>
            </a:r>
            <a:r>
              <a:rPr lang="en-GB" sz="1400" dirty="0" smtClean="0">
                <a:solidFill>
                  <a:srgbClr val="580A39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sz="1400" dirty="0" err="1" smtClean="0">
                <a:solidFill>
                  <a:srgbClr val="580A39"/>
                </a:solidFill>
                <a:latin typeface="Tahoma" pitchFamily="34" charset="0"/>
                <a:cs typeface="Tahoma" pitchFamily="34" charset="0"/>
              </a:rPr>
              <a:t>trajectoire</a:t>
            </a:r>
            <a:endParaRPr lang="en-GB" sz="1400" dirty="0">
              <a:solidFill>
                <a:srgbClr val="580A3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Connecteur droit avec flèche 93"/>
          <p:cNvCxnSpPr>
            <a:cxnSpLocks noChangeShapeType="1"/>
            <a:endCxn id="22" idx="1"/>
          </p:cNvCxnSpPr>
          <p:nvPr/>
        </p:nvCxnSpPr>
        <p:spPr bwMode="auto">
          <a:xfrm>
            <a:off x="2422313" y="3050381"/>
            <a:ext cx="115212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Connecteur droit avec flèche 99"/>
          <p:cNvCxnSpPr>
            <a:cxnSpLocks noChangeShapeType="1"/>
            <a:stCxn id="22" idx="3"/>
          </p:cNvCxnSpPr>
          <p:nvPr/>
        </p:nvCxnSpPr>
        <p:spPr bwMode="auto">
          <a:xfrm>
            <a:off x="5528654" y="3050381"/>
            <a:ext cx="782091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509923" y="2642384"/>
                <a:ext cx="703719" cy="40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580A39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23" y="2642384"/>
                <a:ext cx="703719" cy="407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6303133" y="2642384"/>
                <a:ext cx="736740" cy="51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𝑙𝑎𝑏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580A39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33" y="2642384"/>
                <a:ext cx="736740" cy="510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4000" y="3457575"/>
                <a:ext cx="8890000" cy="3019425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Aft>
                    <a:spcPts val="600"/>
                  </a:spcAft>
                  <a:buFont typeface="Wingdings" pitchFamily="2" charset="2"/>
                  <a:buChar char="Ø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Procédure : pour chaque événement de commutation </a:t>
                </a:r>
                <a:r>
                  <a:rPr lang="fr-FR" sz="1400" b="0" dirty="0" err="1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tq</a:t>
                </a: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   </m:t>
                        </m:r>
                        <m:r>
                          <a:rPr lang="fr-FR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𝛿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ℳ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𝛼</m:t>
                        </m:r>
                      </m:e>
                    </m:d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 </a:t>
                </a:r>
              </a:p>
              <a:p>
                <a:pPr marL="400050">
                  <a:spcAft>
                    <a:spcPts val="600"/>
                  </a:spcAft>
                  <a:buFontTx/>
                  <a:buAutoNum type="arabicPeriod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Pour chaque état où une commutation est générée 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Calcul du langage menant à cet état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𝑦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)</m:t>
                    </m:r>
                  </m:oMath>
                </a14:m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Calcul du langage projeté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𝑦</m:t>
                        </m:r>
                      </m:sup>
                    </m:sSubSup>
                    <m:r>
                      <a:rPr lang="en-US" sz="1400" b="0" i="1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)</m:t>
                    </m:r>
                  </m:oMath>
                </a14:m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Vérification de la propriété de compatibilité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𝑦</m:t>
                        </m:r>
                      </m:sup>
                    </m:sSubSup>
                    <m:d>
                      <m:d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𝐻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400" b="0" i="1">
                                    <a:solidFill>
                                      <a:srgbClr val="580A39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rgbClr val="580A39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rgbClr val="580A39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⊆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)</m:t>
                    </m:r>
                  </m:oMath>
                </a14:m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fr-FR" sz="1400" b="0" dirty="0" smtClean="0">
                    <a:solidFill>
                      <a:srgbClr val="580A39"/>
                    </a:solidFill>
                    <a:latin typeface="+mj-lt"/>
                    <a:cs typeface="Tahoma" pitchFamily="34" charset="0"/>
                  </a:rPr>
                  <a:t>Vérification de la consistance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∃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𝑌</m:t>
                        </m:r>
                      </m:e>
                      <m:sub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sz="14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y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⟺</m:t>
                    </m:r>
                    <m:sSubSup>
                      <m:sSub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𝑦</m:t>
                        </m:r>
                      </m:sup>
                    </m:sSubSup>
                    <m:r>
                      <a:rPr lang="en-US" sz="1400" b="0" i="1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sz="1400" b="0" i="1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)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∩</m:t>
                    </m:r>
                    <m:sSubSup>
                      <m:sSub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𝑗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𝛼</m:t>
                            </m:r>
                          </m:e>
                        </m:groupChr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sz="1400" b="0" i="1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(</m:t>
                    </m:r>
                    <m:sSup>
                      <m:sSupPr>
                        <m:ctrlP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580A39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sz="1400" b="0" i="1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)</m:t>
                    </m:r>
                    <m:r>
                      <a:rPr lang="en-US" sz="14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=∅)</m:t>
                    </m:r>
                  </m:oMath>
                </a14:m>
                <a:endParaRPr lang="fr-FR" sz="1400" b="0" dirty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fr-FR" sz="1400" b="0" dirty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fr-FR" sz="1400" b="0" dirty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buFont typeface="+mj-lt"/>
                  <a:buAutoNum type="alphaLcPeriod"/>
                  <a:defRPr/>
                </a:pPr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  <a:p>
                <a:pPr marL="1200150" lvl="2" indent="-342900">
                  <a:buFont typeface="+mj-lt"/>
                  <a:buAutoNum type="alphaLcPeriod"/>
                  <a:defRPr/>
                </a:pPr>
                <a:endParaRPr lang="fr-FR" sz="1400" b="0" dirty="0" smtClean="0">
                  <a:solidFill>
                    <a:srgbClr val="580A39"/>
                  </a:solidFill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4000" y="3457575"/>
                <a:ext cx="8890000" cy="3019425"/>
              </a:xfrm>
              <a:prstGeom prst="rect">
                <a:avLst/>
              </a:prstGeom>
              <a:blipFill rotWithShape="1">
                <a:blip r:embed="rId4"/>
                <a:stretch>
                  <a:fillRect l="-137" b="-14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6964" y="5433516"/>
                <a:ext cx="4062972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𝑐𝑒𝑛𝑡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||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||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/>
                        </a:rPr>
                        <m:t>||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64" y="5433516"/>
                <a:ext cx="4062972" cy="462884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410200" y="5222543"/>
            <a:ext cx="3092355" cy="8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dirty="0" smtClean="0"/>
              <a:t>24 états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104 transitions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  <p:sp>
        <p:nvSpPr>
          <p:cNvPr id="6" name="Accolade fermante 5"/>
          <p:cNvSpPr/>
          <p:nvPr/>
        </p:nvSpPr>
        <p:spPr bwMode="auto">
          <a:xfrm>
            <a:off x="4546600" y="5181600"/>
            <a:ext cx="381000" cy="91440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Espace réservé du pied de pag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Contexte et objectifs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Théorie de contrôle par supervision : approche classique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5638800" y="3617762"/>
            <a:ext cx="3378200" cy="1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Stock a une capacité maximale de 1</a:t>
            </a:r>
          </a:p>
          <a:p>
            <a:r>
              <a:rPr lang="fr-FR" sz="2000" dirty="0" smtClean="0"/>
              <a:t>Deux modes – nominal et dégradé</a:t>
            </a:r>
          </a:p>
          <a:p>
            <a:pPr marL="457200" lvl="1" indent="0">
              <a:buNone/>
            </a:pPr>
            <a:endParaRPr lang="fr-FR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1" dirty="0" smtClean="0">
                    <a:solidFill>
                      <a:schemeClr val="accent1"/>
                    </a:solidFill>
                    <a:cs typeface="Lucida Sans Unicode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i="1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2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blipFill rotWithShape="1">
                <a:blip r:embed="rId3"/>
                <a:stretch>
                  <a:fillRect l="-14865" t="-7576" b="-25758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 descr="systPhysi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9343" y="2137356"/>
            <a:ext cx="6797033" cy="1368152"/>
          </a:xfrm>
          <a:prstGeom prst="rect">
            <a:avLst/>
          </a:prstGeom>
        </p:spPr>
      </p:pic>
      <p:sp>
        <p:nvSpPr>
          <p:cNvPr id="22" name="AutoShape 28"/>
          <p:cNvSpPr>
            <a:spLocks noChangeArrowheads="1"/>
          </p:cNvSpPr>
          <p:nvPr/>
        </p:nvSpPr>
        <p:spPr bwMode="auto">
          <a:xfrm rot="5040000">
            <a:off x="2995549" y="1844788"/>
            <a:ext cx="306801" cy="452840"/>
          </a:xfrm>
          <a:prstGeom prst="lightningBolt">
            <a:avLst/>
          </a:prstGeom>
          <a:solidFill>
            <a:srgbClr val="FF0000"/>
          </a:solidFill>
          <a:ln w="25560">
            <a:solidFill>
              <a:srgbClr val="BC4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</m:ctrlPr>
                        </m:sSubPr>
                        <m:e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2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 descr="modele_composant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922" y="3617727"/>
            <a:ext cx="4686149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colade fermante 13"/>
          <p:cNvSpPr/>
          <p:nvPr/>
        </p:nvSpPr>
        <p:spPr bwMode="auto">
          <a:xfrm>
            <a:off x="4546600" y="5181600"/>
            <a:ext cx="381000" cy="91440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5334000" y="5211170"/>
            <a:ext cx="3505200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000" smtClean="0"/>
              <a:t>Besoin de décomposer…</a:t>
            </a:r>
          </a:p>
          <a:p>
            <a:pPr lvl="1">
              <a:buFont typeface="Arial" charset="0"/>
              <a:buChar char="•"/>
            </a:pPr>
            <a:endParaRPr lang="fr-FR" sz="2000" smtClean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5334000" y="5782101"/>
            <a:ext cx="3505200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sz="2000" smtClean="0"/>
              <a:t>Un modèle par mode ?</a:t>
            </a:r>
          </a:p>
          <a:p>
            <a:pPr lvl="1">
              <a:buFont typeface="Arial" charset="0"/>
              <a:buChar char="•"/>
            </a:pPr>
            <a:endParaRPr lang="fr-FR" sz="2000" smtClean="0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Contexte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et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5638800" y="3617762"/>
            <a:ext cx="3378200" cy="1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Stock a une capacité maximale de 1</a:t>
            </a:r>
          </a:p>
          <a:p>
            <a:r>
              <a:rPr lang="fr-FR" sz="2000" dirty="0" smtClean="0"/>
              <a:t>Deux modes – nominal et dégradé</a:t>
            </a:r>
          </a:p>
          <a:p>
            <a:pPr marL="457200" lvl="1" indent="0">
              <a:buNone/>
            </a:pPr>
            <a:endParaRPr lang="fr-FR" sz="2000" dirty="0" smtClean="0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Théorie de contrôle par supervision : approche classique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1708245" y="5222543"/>
            <a:ext cx="3092355" cy="8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dirty="0" smtClean="0"/>
              <a:t>24 états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104 transitions</a:t>
            </a:r>
          </a:p>
          <a:p>
            <a:pPr lvl="1">
              <a:buFont typeface="Arial" charset="0"/>
              <a:buChar char="•"/>
            </a:pP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1" dirty="0" smtClean="0">
                    <a:solidFill>
                      <a:schemeClr val="accent1"/>
                    </a:solidFill>
                    <a:cs typeface="Lucida Sans Unicode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/>
                            <a:cs typeface="Lucida Sans Unicode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000" i="1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9158" y="1731309"/>
                <a:ext cx="453242" cy="402291"/>
              </a:xfrm>
              <a:prstGeom prst="rect">
                <a:avLst/>
              </a:prstGeom>
              <a:blipFill rotWithShape="1">
                <a:blip r:embed="rId2"/>
                <a:stretch>
                  <a:fillRect l="-14865" t="-7576" b="-25758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 descr="systPhysi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343" y="2137356"/>
            <a:ext cx="6797033" cy="1368152"/>
          </a:xfrm>
          <a:prstGeom prst="rect">
            <a:avLst/>
          </a:prstGeom>
        </p:spPr>
      </p:pic>
      <p:sp>
        <p:nvSpPr>
          <p:cNvPr id="26" name="AutoShape 28"/>
          <p:cNvSpPr>
            <a:spLocks noChangeArrowheads="1"/>
          </p:cNvSpPr>
          <p:nvPr/>
        </p:nvSpPr>
        <p:spPr bwMode="auto">
          <a:xfrm rot="5040000">
            <a:off x="2995549" y="1844788"/>
            <a:ext cx="306801" cy="452840"/>
          </a:xfrm>
          <a:prstGeom prst="lightningBolt">
            <a:avLst/>
          </a:prstGeom>
          <a:solidFill>
            <a:srgbClr val="FF0000"/>
          </a:solidFill>
          <a:ln w="25560">
            <a:solidFill>
              <a:srgbClr val="BC4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FF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</m:ctrlPr>
                        </m:sSubPr>
                        <m:e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Lucida Sans Unicode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2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683294"/>
                <a:ext cx="460552" cy="402291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 27" descr="modele_composa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922" y="3617727"/>
            <a:ext cx="4686149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" y="3617727"/>
                <a:ext cx="647550" cy="401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95" y="4553831"/>
                <a:ext cx="622670" cy="401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699" y="4785689"/>
                <a:ext cx="15863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63" y="1663600"/>
            <a:ext cx="6072337" cy="33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2728028" y="2987849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7002814" y="3008693"/>
                <a:ext cx="9295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Procédé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814" y="3008693"/>
                <a:ext cx="929572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658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/>
          <p:cNvSpPr txBox="1"/>
          <p:nvPr/>
        </p:nvSpPr>
        <p:spPr>
          <a:xfrm>
            <a:off x="4267200" y="4142601"/>
            <a:ext cx="10410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cs typeface="Times New Roman" pitchFamily="18" charset="0"/>
              </a:rPr>
              <a:t>Superviseur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6934200" y="4114800"/>
                <a:ext cx="10668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cs typeface="Times New Roman" pitchFamily="18" charset="0"/>
                  </a:rPr>
                  <a:t>Superviseur</a:t>
                </a:r>
                <a:r>
                  <a:rPr lang="en-US" sz="11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1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106680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07393" y="1981200"/>
                <a:ext cx="2463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𝐴𝑣𝑒𝑐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𝑚𝑜𝑑𝑒𝑠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3" y="1981200"/>
                <a:ext cx="246336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95600" y="4787800"/>
                <a:ext cx="631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787800"/>
                <a:ext cx="63107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4391525" y="4787800"/>
                <a:ext cx="637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25" y="4787800"/>
                <a:ext cx="63767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7194321" y="4787800"/>
                <a:ext cx="77386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ℳ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21" y="4787800"/>
                <a:ext cx="773866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/>
          <p:cNvSpPr txBox="1"/>
          <p:nvPr/>
        </p:nvSpPr>
        <p:spPr>
          <a:xfrm>
            <a:off x="2479774" y="260925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m</a:t>
            </a:r>
            <a:r>
              <a:rPr lang="en-US" sz="1200" dirty="0" smtClean="0">
                <a:cs typeface="Times New Roman" pitchFamily="18" charset="0"/>
              </a:rPr>
              <a:t>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108172" y="262315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m</a:t>
            </a:r>
            <a:r>
              <a:rPr lang="en-US" sz="1200" dirty="0" smtClean="0">
                <a:cs typeface="Times New Roman" pitchFamily="18" charset="0"/>
              </a:rPr>
              <a:t>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6781800" y="2609250"/>
                <a:ext cx="876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cs typeface="Times New Roman" pitchFamily="18" charset="0"/>
                  </a:rPr>
                  <a:t>m</a:t>
                </a:r>
                <a:r>
                  <a:rPr lang="en-US" sz="1200" dirty="0" smtClean="0">
                    <a:cs typeface="Times New Roman" pitchFamily="18" charset="0"/>
                  </a:rPr>
                  <a:t>ode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609250"/>
                <a:ext cx="876856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699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fr-FR" smtClean="0">
                <a:solidFill>
                  <a:schemeClr val="tx1"/>
                </a:solidFill>
                <a:effectLst/>
              </a:rPr>
              <a:t>Contexte et objectifs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Théorie de contrôle par supervision : approche modale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304744" y="299960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5912" y="4114800"/>
            <a:ext cx="10410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cs typeface="Times New Roman" pitchFamily="18" charset="0"/>
              </a:rPr>
              <a:t>Superviseur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609600" y="5562600"/>
            <a:ext cx="79247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Ä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Comment </a:t>
            </a:r>
            <a:r>
              <a:rPr lang="en-US" sz="2000" dirty="0" err="1" smtClean="0"/>
              <a:t>être</a:t>
            </a:r>
            <a:r>
              <a:rPr lang="en-US" sz="2000" dirty="0" smtClean="0"/>
              <a:t> </a:t>
            </a:r>
            <a:r>
              <a:rPr lang="en-US" sz="2000" dirty="0" err="1" smtClean="0"/>
              <a:t>sûr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toutes</a:t>
            </a:r>
            <a:r>
              <a:rPr lang="en-US" sz="2000" dirty="0" smtClean="0"/>
              <a:t> commutations </a:t>
            </a:r>
            <a:r>
              <a:rPr lang="en-US" sz="2000" dirty="0" err="1" smtClean="0"/>
              <a:t>soient</a:t>
            </a:r>
            <a:r>
              <a:rPr lang="en-US" sz="2000" dirty="0" smtClean="0"/>
              <a:t> </a:t>
            </a:r>
            <a:r>
              <a:rPr lang="en-US" sz="2000" dirty="0" err="1" smtClean="0"/>
              <a:t>sûres</a:t>
            </a:r>
            <a:r>
              <a:rPr lang="en-US" sz="2000" dirty="0" smtClean="0"/>
              <a:t>, i.e. </a:t>
            </a:r>
            <a:r>
              <a:rPr lang="en-US" sz="2000" dirty="0" err="1" smtClean="0"/>
              <a:t>toutes</a:t>
            </a:r>
            <a:r>
              <a:rPr lang="en-US" sz="2000" dirty="0" smtClean="0"/>
              <a:t> les </a:t>
            </a:r>
            <a:r>
              <a:rPr lang="en-US" sz="2000" dirty="0" err="1" smtClean="0"/>
              <a:t>spécifications</a:t>
            </a:r>
            <a:r>
              <a:rPr lang="en-US" sz="2000" dirty="0" smtClean="0"/>
              <a:t> </a:t>
            </a:r>
            <a:r>
              <a:rPr lang="en-US" sz="2000" dirty="0" err="1" smtClean="0"/>
              <a:t>soient</a:t>
            </a:r>
            <a:r>
              <a:rPr lang="en-US" sz="2000" dirty="0" smtClean="0"/>
              <a:t> </a:t>
            </a:r>
            <a:r>
              <a:rPr lang="en-US" sz="2000" dirty="0" err="1" smtClean="0"/>
              <a:t>respectées</a:t>
            </a:r>
            <a:r>
              <a:rPr lang="en-US" sz="2000" dirty="0" smtClean="0"/>
              <a:t>?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Contexte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et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63" y="1663600"/>
            <a:ext cx="6072337" cy="33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2728028" y="2987849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002814" y="3008693"/>
                <a:ext cx="9295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Procédé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814" y="3008693"/>
                <a:ext cx="929572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658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267200" y="4142601"/>
            <a:ext cx="10410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cs typeface="Times New Roman" pitchFamily="18" charset="0"/>
              </a:rPr>
              <a:t>Superviseur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934200" y="4114800"/>
                <a:ext cx="10668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cs typeface="Times New Roman" pitchFamily="18" charset="0"/>
                  </a:rPr>
                  <a:t>Superviseur</a:t>
                </a:r>
                <a:r>
                  <a:rPr lang="en-US" sz="11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1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1066800" cy="261610"/>
              </a:xfrm>
              <a:prstGeom prst="rect">
                <a:avLst/>
              </a:prstGeom>
              <a:blipFill rotWithShape="1">
                <a:blip r:embed="rId8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895600" y="4787800"/>
                <a:ext cx="631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787800"/>
                <a:ext cx="63107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391525" y="4787800"/>
                <a:ext cx="637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25" y="4787800"/>
                <a:ext cx="63767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194321" y="4787800"/>
                <a:ext cx="77386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ℳ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21" y="4787800"/>
                <a:ext cx="773866" cy="47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2479774" y="260925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m</a:t>
            </a:r>
            <a:r>
              <a:rPr lang="en-US" sz="1200" dirty="0" smtClean="0">
                <a:cs typeface="Times New Roman" pitchFamily="18" charset="0"/>
              </a:rPr>
              <a:t>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108172" y="262315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m</a:t>
            </a:r>
            <a:r>
              <a:rPr lang="en-US" sz="1200" dirty="0" smtClean="0">
                <a:cs typeface="Times New Roman" pitchFamily="18" charset="0"/>
              </a:rPr>
              <a:t>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781800" y="2609250"/>
                <a:ext cx="876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cs typeface="Times New Roman" pitchFamily="18" charset="0"/>
                  </a:rPr>
                  <a:t>m</a:t>
                </a:r>
                <a:r>
                  <a:rPr lang="en-US" sz="1200" dirty="0" smtClean="0">
                    <a:cs typeface="Times New Roman" pitchFamily="18" charset="0"/>
                  </a:rPr>
                  <a:t>ode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ℳ</m:t>
                    </m:r>
                  </m:oMath>
                </a14:m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609250"/>
                <a:ext cx="876856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699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4304744" y="2999601"/>
            <a:ext cx="876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Procédé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45912" y="4114800"/>
            <a:ext cx="10410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cs typeface="Times New Roman" pitchFamily="18" charset="0"/>
              </a:rPr>
              <a:t>Superviseur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101600" y="1371600"/>
            <a:ext cx="8890000" cy="45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Théorie de contrôle par supervision : approche modale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7393" y="1981200"/>
                <a:ext cx="2463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𝐴𝑣𝑒𝑐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𝑚𝑜𝑑𝑒𝑠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3" y="1981200"/>
                <a:ext cx="2463367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9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513"/>
            <a:ext cx="5220072" cy="495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200400" y="28657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endParaRPr kumimoji="1" lang="en-US" sz="1800" b="1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>
                <a:spLocks/>
              </p:cNvSpPr>
              <p:nvPr/>
            </p:nvSpPr>
            <p:spPr bwMode="auto">
              <a:xfrm>
                <a:off x="4932040" y="1382688"/>
                <a:ext cx="4176464" cy="280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Tx/>
                  <a:buAutoNum type="arabicPeriod"/>
                </a:pPr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Calculer le langage admissible menant à un évènement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8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8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𝑟</m:t>
                        </m:r>
                      </m:e>
                      <m:sub>
                        <m:r>
                          <a:rPr kumimoji="1" lang="en-US" sz="18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fr-FR" sz="1600" dirty="0" smtClean="0">
                    <a:solidFill>
                      <a:srgbClr val="580A39"/>
                    </a:solidFill>
                    <a:latin typeface="Tahoma" pitchFamily="34" charset="0"/>
                    <a:cs typeface="Tahoma" pitchFamily="34" charset="0"/>
                  </a:rPr>
                  <a:t>:</a:t>
                </a:r>
              </a:p>
              <a:p>
                <a:pPr marL="1200150" lvl="2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200150" lvl="2" indent="-28575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257300" lvl="2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257300" lvl="2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1257300" lvl="2" indent="-342900" eaLnBrk="0" hangingPunct="0">
                  <a:spcBef>
                    <a:spcPct val="50000"/>
                  </a:spcBef>
                  <a:buClr>
                    <a:schemeClr val="tx2">
                      <a:lumMod val="75000"/>
                    </a:schemeClr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i="1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sz="1600" i="1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3</m:t>
                        </m:r>
                      </m:sub>
                    </m:sSub>
                    <m:r>
                      <a:rPr kumimoji="1" lang="en-US" sz="1600" b="0" i="1" smtClean="0">
                        <a:solidFill>
                          <a:srgbClr val="580A39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⋅</m:t>
                    </m:r>
                    <m:sSub>
                      <m:sSubPr>
                        <m:ctrlP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sz="1600" b="0" i="1" smtClean="0">
                            <a:solidFill>
                              <a:srgbClr val="580A39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fr-FR" sz="1600" dirty="0" smtClean="0">
                  <a:solidFill>
                    <a:srgbClr val="580A3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Espace réservé du contenu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1382688"/>
                <a:ext cx="4176464" cy="2808312"/>
              </a:xfrm>
              <a:prstGeom prst="rect">
                <a:avLst/>
              </a:prstGeom>
              <a:blipFill rotWithShape="1">
                <a:blip r:embed="rId3"/>
                <a:stretch>
                  <a:fillRect l="-730" t="-651" r="-10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4932040" y="4136573"/>
            <a:ext cx="420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2"/>
            </a:pPr>
            <a:r>
              <a:rPr kumimoji="1" lang="fr-FR" sz="1800" dirty="0" smtClean="0">
                <a:solidFill>
                  <a:srgbClr val="580A39"/>
                </a:solidFill>
                <a:latin typeface="Tahoma" pitchFamily="34" charset="0"/>
                <a:cs typeface="Tahoma" pitchFamily="34" charset="0"/>
              </a:rPr>
              <a:t>Fonction de projection étendue</a:t>
            </a:r>
            <a:endParaRPr kumimoji="1" lang="fr-FR" sz="1800" dirty="0">
              <a:solidFill>
                <a:srgbClr val="580A39"/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932040" y="4610493"/>
                <a:ext cx="4464496" cy="39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,∀</m:t>
                      </m:r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∧∀</m:t>
                      </m:r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sz="1600" b="0" dirty="0" smtClean="0">
                  <a:solidFill>
                    <a:srgbClr val="580A39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610493"/>
                <a:ext cx="4464496" cy="399468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156176" y="5081969"/>
                <a:ext cx="1437958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b="0" dirty="0" smtClean="0">
                  <a:solidFill>
                    <a:srgbClr val="580A39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081969"/>
                <a:ext cx="1437958" cy="387414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923320" y="5514017"/>
                <a:ext cx="4185184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580A3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solidFill>
                                <a:srgbClr val="580A3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𝑠𝑖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sz="16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𝑠𝑖</m:t>
                              </m:r>
                              <m:r>
                                <a:rPr lang="en-US" sz="16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sz="16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600" i="1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580A39"/>
                                  </a:solidFill>
                                  <a:latin typeface="Cambria Math"/>
                                  <a:ea typeface="Cambria Math"/>
                                </a:rPr>
                                <m:t> \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solidFill>
                                        <a:srgbClr val="580A3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580A3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1600" b="0" dirty="0" smtClean="0">
                  <a:solidFill>
                    <a:srgbClr val="580A39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0" y="5514017"/>
                <a:ext cx="4185184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28600" y="1398463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580A39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solidFill>
                    <a:srgbClr val="580A39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98463"/>
                <a:ext cx="68159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" y="1727209"/>
            <a:ext cx="5052191" cy="46932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" y="1727210"/>
            <a:ext cx="5052191" cy="46932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" y="1727210"/>
            <a:ext cx="5052189" cy="46932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" y="1727208"/>
            <a:ext cx="5052188" cy="469329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" y="1727208"/>
            <a:ext cx="5052188" cy="46932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" y="1727212"/>
            <a:ext cx="5052190" cy="4693292"/>
          </a:xfrm>
          <a:prstGeom prst="rect">
            <a:avLst/>
          </a:prstGeom>
        </p:spPr>
      </p:pic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562725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MSR’11, 16-18 </a:t>
            </a:r>
            <a:r>
              <a:rPr lang="en-US" dirty="0" err="1" smtClean="0"/>
              <a:t>novembre</a:t>
            </a:r>
            <a:r>
              <a:rPr lang="en-US" dirty="0" smtClean="0"/>
              <a:t> 2011, Lille, France</a:t>
            </a:r>
            <a:endParaRPr lang="en-US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1143000"/>
          </a:xfrm>
        </p:spPr>
        <p:txBody>
          <a:bodyPr anchor="ctr"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Contexte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et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objectifs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5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père_areva">
  <a:themeElements>
    <a:clrScheme name="">
      <a:dk1>
        <a:srgbClr val="580A39"/>
      </a:dk1>
      <a:lt1>
        <a:srgbClr val="FFFFFF"/>
      </a:lt1>
      <a:dk2>
        <a:srgbClr val="808080"/>
      </a:dk2>
      <a:lt2>
        <a:srgbClr val="C0C0C0"/>
      </a:lt2>
      <a:accent1>
        <a:srgbClr val="000000"/>
      </a:accent1>
      <a:accent2>
        <a:srgbClr val="FF6600"/>
      </a:accent2>
      <a:accent3>
        <a:srgbClr val="FFFFFF"/>
      </a:accent3>
      <a:accent4>
        <a:srgbClr val="4A072F"/>
      </a:accent4>
      <a:accent5>
        <a:srgbClr val="AAAAAA"/>
      </a:accent5>
      <a:accent6>
        <a:srgbClr val="E75C00"/>
      </a:accent6>
      <a:hlink>
        <a:srgbClr val="FF5200"/>
      </a:hlink>
      <a:folHlink>
        <a:srgbClr val="FF7C80"/>
      </a:folHlink>
    </a:clrScheme>
    <a:fontScheme name="Ampère_are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mpère_areva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ère_areva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ère_areva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C:\Travail\Labo\Presentations\Ampere\Oral\Ampère_areva.ppt</Template>
  <TotalTime>3701</TotalTime>
  <Words>6811</Words>
  <Application>Microsoft Office PowerPoint</Application>
  <PresentationFormat>Affichage à l'écran (4:3)</PresentationFormat>
  <Paragraphs>478</Paragraphs>
  <Slides>44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Ampère_areva</vt:lpstr>
      <vt:lpstr>Identification des états équivalents dans l’approche modale</vt:lpstr>
      <vt:lpstr>Sommaire</vt:lpstr>
      <vt:lpstr>Contexte et objectifs</vt:lpstr>
      <vt:lpstr>Contexte et objectifs</vt:lpstr>
      <vt:lpstr>Contexte et objectifs</vt:lpstr>
      <vt:lpstr>Contexte et objectifs</vt:lpstr>
      <vt:lpstr>Contexte et objectifs</vt:lpstr>
      <vt:lpstr>Contexte et objectifs</vt:lpstr>
      <vt:lpstr>Contexte et objectifs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Proposition : automate émondé</vt:lpstr>
      <vt:lpstr>Proposition : automate émondé</vt:lpstr>
      <vt:lpstr>Proposition : automate émondé</vt:lpstr>
      <vt:lpstr>Proposition : notions sur les suites</vt:lpstr>
      <vt:lpstr>Proposition : notions sur les suites</vt:lpstr>
      <vt:lpstr>Proposition : notions sur les suites</vt:lpstr>
      <vt:lpstr>Proposition : notions sur les suites</vt:lpstr>
      <vt:lpstr>Proposition : notions sur les suites</vt:lpstr>
      <vt:lpstr>Proposition : notions sur les suites</vt:lpstr>
      <vt:lpstr>Proposition : notions sur les suites</vt:lpstr>
      <vt:lpstr>Proposition : notions sur les suites</vt:lpstr>
      <vt:lpstr>Proposition : Suivi de trajectoire par le nom des états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Identification des états équivalents dans l’approche modale</vt:lpstr>
      <vt:lpstr>Présentation PowerPoint</vt:lpstr>
      <vt:lpstr>Contexte et objectifs</vt:lpstr>
    </vt:vector>
  </TitlesOfParts>
  <Company>CEGELY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Nicolas</dc:creator>
  <cp:lastModifiedBy>GregF</cp:lastModifiedBy>
  <cp:revision>252</cp:revision>
  <dcterms:created xsi:type="dcterms:W3CDTF">2007-01-10T15:47:30Z</dcterms:created>
  <dcterms:modified xsi:type="dcterms:W3CDTF">2011-11-17T08:01:01Z</dcterms:modified>
</cp:coreProperties>
</file>